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diagrams/quickStyle1.xml" ContentType="application/vnd.openxmlformats-officedocument.drawingml.diagramStyl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447" r:id="rId2"/>
    <p:sldId id="466" r:id="rId3"/>
    <p:sldId id="449" r:id="rId4"/>
    <p:sldId id="476" r:id="rId5"/>
    <p:sldId id="448" r:id="rId6"/>
    <p:sldId id="454" r:id="rId7"/>
    <p:sldId id="464" r:id="rId8"/>
    <p:sldId id="453" r:id="rId9"/>
    <p:sldId id="455" r:id="rId10"/>
    <p:sldId id="456" r:id="rId11"/>
    <p:sldId id="457" r:id="rId12"/>
    <p:sldId id="458" r:id="rId13"/>
    <p:sldId id="459" r:id="rId14"/>
    <p:sldId id="460" r:id="rId15"/>
    <p:sldId id="462" r:id="rId16"/>
    <p:sldId id="450" r:id="rId17"/>
    <p:sldId id="465" r:id="rId18"/>
    <p:sldId id="469" r:id="rId19"/>
    <p:sldId id="475" r:id="rId20"/>
    <p:sldId id="471" r:id="rId21"/>
    <p:sldId id="474" r:id="rId22"/>
    <p:sldId id="446" r:id="rId23"/>
    <p:sldId id="441" r:id="rId24"/>
    <p:sldId id="442" r:id="rId25"/>
    <p:sldId id="428" r:id="rId26"/>
    <p:sldId id="443" r:id="rId27"/>
    <p:sldId id="430" r:id="rId28"/>
    <p:sldId id="444" r:id="rId29"/>
    <p:sldId id="432" r:id="rId30"/>
    <p:sldId id="433" r:id="rId31"/>
    <p:sldId id="434" r:id="rId32"/>
    <p:sldId id="435" r:id="rId33"/>
    <p:sldId id="436" r:id="rId34"/>
    <p:sldId id="437" r:id="rId35"/>
    <p:sldId id="438" r:id="rId36"/>
    <p:sldId id="256" r:id="rId37"/>
    <p:sldId id="408" r:id="rId38"/>
    <p:sldId id="405" r:id="rId39"/>
    <p:sldId id="333" r:id="rId40"/>
    <p:sldId id="406" r:id="rId41"/>
    <p:sldId id="375" r:id="rId42"/>
    <p:sldId id="356" r:id="rId43"/>
    <p:sldId id="380" r:id="rId44"/>
    <p:sldId id="345" r:id="rId45"/>
    <p:sldId id="372" r:id="rId46"/>
    <p:sldId id="470" r:id="rId4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42">
          <p15:clr>
            <a:srgbClr val="A4A3A4"/>
          </p15:clr>
        </p15:guide>
        <p15:guide id="2" pos="381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00FF"/>
    <a:srgbClr val="FF0000"/>
    <a:srgbClr val="FFFFFF"/>
    <a:srgbClr val="EAEAEA"/>
    <a:srgbClr val="008000"/>
    <a:srgbClr val="00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4224" autoAdjust="0"/>
  </p:normalViewPr>
  <p:slideViewPr>
    <p:cSldViewPr snapToGrid="0">
      <p:cViewPr>
        <p:scale>
          <a:sx n="60" d="100"/>
          <a:sy n="60" d="100"/>
        </p:scale>
        <p:origin x="-1061" y="-293"/>
      </p:cViewPr>
      <p:guideLst>
        <p:guide orient="horz" pos="2142"/>
        <p:guide pos="381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4613" cy="73734613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EE2290C-01F4-413B-BAB8-F065F6C31129}" type="doc">
      <dgm:prSet loTypeId="urn:microsoft.com/office/officeart/2005/8/layout/pyramid1" loCatId="pyramid" qsTypeId="urn:microsoft.com/office/officeart/2005/8/quickstyle/3d2" qsCatId="3D" csTypeId="urn:microsoft.com/office/officeart/2005/8/colors/accent1_2" csCatId="accent1" phldr="1"/>
      <dgm:spPr/>
    </dgm:pt>
    <dgm:pt modelId="{6C3328BB-241D-4EA5-88BB-1CEBFE847EF4}">
      <dgm:prSet phldrT="[Text]" custT="1"/>
      <dgm:spPr>
        <a:solidFill>
          <a:schemeClr val="accent6"/>
        </a:solidFill>
      </dgm:spPr>
      <dgm:t>
        <a:bodyPr/>
        <a:lstStyle/>
        <a:p>
          <a:r>
            <a:rPr lang="zh-CN" altLang="en-US" sz="1800" dirty="0" smtClean="0">
              <a:latin typeface="微软雅黑" pitchFamily="34" charset="-122"/>
              <a:ea typeface="微软雅黑" pitchFamily="34" charset="-122"/>
            </a:rPr>
            <a:t>大力</a:t>
          </a:r>
          <a:endParaRPr lang="en-US" altLang="zh-CN" sz="1800" dirty="0" smtClean="0">
            <a:latin typeface="微软雅黑" pitchFamily="34" charset="-122"/>
            <a:ea typeface="微软雅黑" pitchFamily="34" charset="-122"/>
          </a:endParaRPr>
        </a:p>
        <a:p>
          <a:r>
            <a:rPr lang="zh-CN" altLang="en-US" sz="1800" dirty="0" smtClean="0">
              <a:latin typeface="微软雅黑" pitchFamily="34" charset="-122"/>
              <a:ea typeface="微软雅黑" pitchFamily="34" charset="-122"/>
            </a:rPr>
            <a:t>宣传和推广</a:t>
          </a:r>
          <a:endParaRPr lang="en-US" altLang="en-US" sz="1800" dirty="0">
            <a:latin typeface="微软雅黑" pitchFamily="34" charset="-122"/>
            <a:ea typeface="微软雅黑" pitchFamily="34" charset="-122"/>
          </a:endParaRPr>
        </a:p>
      </dgm:t>
    </dgm:pt>
    <dgm:pt modelId="{9FB4C45D-1D69-47A3-A9ED-B4F599A265CF}" type="parTrans" cxnId="{997784BB-ECDC-4E5F-A194-45D0EDF127A0}">
      <dgm:prSet/>
      <dgm:spPr/>
      <dgm:t>
        <a:bodyPr/>
        <a:lstStyle/>
        <a:p>
          <a:endParaRPr lang="en-US">
            <a:latin typeface="Calibri" pitchFamily="34" charset="0"/>
            <a:cs typeface="Calibri" pitchFamily="34" charset="0"/>
          </a:endParaRPr>
        </a:p>
      </dgm:t>
    </dgm:pt>
    <dgm:pt modelId="{80162A0D-A025-42D8-93AE-70186AA520D3}" type="sibTrans" cxnId="{997784BB-ECDC-4E5F-A194-45D0EDF127A0}">
      <dgm:prSet/>
      <dgm:spPr/>
      <dgm:t>
        <a:bodyPr/>
        <a:lstStyle/>
        <a:p>
          <a:endParaRPr lang="en-US">
            <a:latin typeface="Calibri" pitchFamily="34" charset="0"/>
            <a:cs typeface="Calibri" pitchFamily="34" charset="0"/>
          </a:endParaRPr>
        </a:p>
      </dgm:t>
    </dgm:pt>
    <dgm:pt modelId="{776ACF10-C789-4C15-864E-7D16F3AC53DF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zh-CN" altLang="en-US" sz="1800" dirty="0" smtClean="0">
              <a:latin typeface="微软雅黑" pitchFamily="34" charset="-122"/>
              <a:ea typeface="微软雅黑" pitchFamily="34" charset="-122"/>
            </a:rPr>
            <a:t>明确教学奖项的评选依据、流程和标准</a:t>
          </a:r>
          <a:endParaRPr lang="en-US" sz="1800" dirty="0">
            <a:solidFill>
              <a:schemeClr val="tx1"/>
            </a:solidFill>
            <a:latin typeface="Calibri" pitchFamily="34" charset="0"/>
            <a:cs typeface="Calibri" pitchFamily="34" charset="0"/>
          </a:endParaRPr>
        </a:p>
      </dgm:t>
    </dgm:pt>
    <dgm:pt modelId="{E7B5B16F-3ED6-4E74-8E1E-E8369342E998}" type="parTrans" cxnId="{51925D7A-907C-4A77-B4F7-31D8A74F8DD5}">
      <dgm:prSet/>
      <dgm:spPr/>
      <dgm:t>
        <a:bodyPr/>
        <a:lstStyle/>
        <a:p>
          <a:endParaRPr lang="en-US">
            <a:latin typeface="Calibri" pitchFamily="34" charset="0"/>
            <a:cs typeface="Calibri" pitchFamily="34" charset="0"/>
          </a:endParaRPr>
        </a:p>
      </dgm:t>
    </dgm:pt>
    <dgm:pt modelId="{BC126E85-5548-442E-81F1-8220C3F8CEA9}" type="sibTrans" cxnId="{51925D7A-907C-4A77-B4F7-31D8A74F8DD5}">
      <dgm:prSet/>
      <dgm:spPr/>
      <dgm:t>
        <a:bodyPr/>
        <a:lstStyle/>
        <a:p>
          <a:endParaRPr lang="en-US">
            <a:latin typeface="Calibri" pitchFamily="34" charset="0"/>
            <a:cs typeface="Calibri" pitchFamily="34" charset="0"/>
          </a:endParaRPr>
        </a:p>
      </dgm:t>
    </dgm:pt>
    <dgm:pt modelId="{F82C4CDF-9161-40A8-B34B-806AAEE425B6}">
      <dgm:prSet phldrT="[Text]" custT="1"/>
      <dgm:spPr>
        <a:solidFill>
          <a:srgbClr val="92D050"/>
        </a:solidFill>
      </dgm:spPr>
      <dgm:t>
        <a:bodyPr/>
        <a:lstStyle/>
        <a:p>
          <a:r>
            <a:rPr lang="zh-CN" altLang="en-US" sz="1800" dirty="0" smtClean="0">
              <a:latin typeface="微软雅黑" pitchFamily="34" charset="-122"/>
              <a:ea typeface="微软雅黑" pitchFamily="34" charset="-122"/>
            </a:rPr>
            <a:t>设置各层次教学奖项</a:t>
          </a:r>
          <a:endParaRPr lang="en-US" altLang="en-US" sz="1800" dirty="0">
            <a:latin typeface="微软雅黑" pitchFamily="34" charset="-122"/>
            <a:ea typeface="微软雅黑" pitchFamily="34" charset="-122"/>
          </a:endParaRPr>
        </a:p>
      </dgm:t>
    </dgm:pt>
    <dgm:pt modelId="{A44E7651-29BB-43FF-A2B9-939CA93A5662}" type="parTrans" cxnId="{E64E0D61-5DDC-4AE3-821F-6A5BC3B8398C}">
      <dgm:prSet/>
      <dgm:spPr/>
      <dgm:t>
        <a:bodyPr/>
        <a:lstStyle/>
        <a:p>
          <a:endParaRPr lang="en-US">
            <a:latin typeface="Calibri" pitchFamily="34" charset="0"/>
            <a:cs typeface="Calibri" pitchFamily="34" charset="0"/>
          </a:endParaRPr>
        </a:p>
      </dgm:t>
    </dgm:pt>
    <dgm:pt modelId="{89C82F22-A73A-4439-ABE2-5A9CDF62E99F}" type="sibTrans" cxnId="{E64E0D61-5DDC-4AE3-821F-6A5BC3B8398C}">
      <dgm:prSet/>
      <dgm:spPr/>
      <dgm:t>
        <a:bodyPr/>
        <a:lstStyle/>
        <a:p>
          <a:endParaRPr lang="en-US">
            <a:latin typeface="Calibri" pitchFamily="34" charset="0"/>
            <a:cs typeface="Calibri" pitchFamily="34" charset="0"/>
          </a:endParaRPr>
        </a:p>
      </dgm:t>
    </dgm:pt>
    <dgm:pt modelId="{062217CB-32B8-4AE0-871F-EA428574A255}" type="pres">
      <dgm:prSet presAssocID="{6EE2290C-01F4-413B-BAB8-F065F6C31129}" presName="Name0" presStyleCnt="0">
        <dgm:presLayoutVars>
          <dgm:dir/>
          <dgm:animLvl val="lvl"/>
          <dgm:resizeHandles val="exact"/>
        </dgm:presLayoutVars>
      </dgm:prSet>
      <dgm:spPr/>
    </dgm:pt>
    <dgm:pt modelId="{137229CB-1BE5-4F70-BBD1-CCC6AEE7861D}" type="pres">
      <dgm:prSet presAssocID="{6C3328BB-241D-4EA5-88BB-1CEBFE847EF4}" presName="Name8" presStyleCnt="0"/>
      <dgm:spPr/>
    </dgm:pt>
    <dgm:pt modelId="{C908498A-8515-49DF-8B46-424CC93D5E7F}" type="pres">
      <dgm:prSet presAssocID="{6C3328BB-241D-4EA5-88BB-1CEBFE847EF4}" presName="level" presStyleLbl="node1" presStyleIdx="0" presStyleCnt="3" custScaleX="92561" custLinFactNeighborX="-267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5C500F5-BA97-490D-9B6E-9C21FAAF623F}" type="pres">
      <dgm:prSet presAssocID="{6C3328BB-241D-4EA5-88BB-1CEBFE847EF4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43E3F8B-3FBC-4B65-895E-4C0E3DA7CEFA}" type="pres">
      <dgm:prSet presAssocID="{776ACF10-C789-4C15-864E-7D16F3AC53DF}" presName="Name8" presStyleCnt="0"/>
      <dgm:spPr/>
    </dgm:pt>
    <dgm:pt modelId="{29C6A55F-1D78-421E-BEF9-F3FC6901F855}" type="pres">
      <dgm:prSet presAssocID="{776ACF10-C789-4C15-864E-7D16F3AC53DF}" presName="level" presStyleLbl="node1" presStyleIdx="1" presStyleCnt="3" custScaleX="96104" custLinFactNeighborX="-133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FF94F7D-C2CD-4E7A-8E29-94FF6B06865E}" type="pres">
      <dgm:prSet presAssocID="{776ACF10-C789-4C15-864E-7D16F3AC53DF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294ECEF-F7E2-40FE-8865-9C8A712B1443}" type="pres">
      <dgm:prSet presAssocID="{F82C4CDF-9161-40A8-B34B-806AAEE425B6}" presName="Name8" presStyleCnt="0"/>
      <dgm:spPr/>
    </dgm:pt>
    <dgm:pt modelId="{02E7F7EC-57BD-4395-BBE6-D6ABE39EBD57}" type="pres">
      <dgm:prSet presAssocID="{F82C4CDF-9161-40A8-B34B-806AAEE425B6}" presName="level" presStyleLbl="node1" presStyleIdx="2" presStyleCnt="3" custScaleX="96349" custLinFactNeighborX="-100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CDF1F2-6C92-4EF7-88C1-47052E2D6A10}" type="pres">
      <dgm:prSet presAssocID="{F82C4CDF-9161-40A8-B34B-806AAEE425B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EB8CD5C-A5D2-40A4-8353-5874ACFF19CF}" type="presOf" srcId="{6C3328BB-241D-4EA5-88BB-1CEBFE847EF4}" destId="{C908498A-8515-49DF-8B46-424CC93D5E7F}" srcOrd="0" destOrd="0" presId="urn:microsoft.com/office/officeart/2005/8/layout/pyramid1"/>
    <dgm:cxn modelId="{D203A8C7-01C8-419E-9516-9D43B0D46EA8}" type="presOf" srcId="{776ACF10-C789-4C15-864E-7D16F3AC53DF}" destId="{29C6A55F-1D78-421E-BEF9-F3FC6901F855}" srcOrd="0" destOrd="0" presId="urn:microsoft.com/office/officeart/2005/8/layout/pyramid1"/>
    <dgm:cxn modelId="{E64E0D61-5DDC-4AE3-821F-6A5BC3B8398C}" srcId="{6EE2290C-01F4-413B-BAB8-F065F6C31129}" destId="{F82C4CDF-9161-40A8-B34B-806AAEE425B6}" srcOrd="2" destOrd="0" parTransId="{A44E7651-29BB-43FF-A2B9-939CA93A5662}" sibTransId="{89C82F22-A73A-4439-ABE2-5A9CDF62E99F}"/>
    <dgm:cxn modelId="{294D75FB-7BFE-4209-9175-669838D2E724}" type="presOf" srcId="{F82C4CDF-9161-40A8-B34B-806AAEE425B6}" destId="{02E7F7EC-57BD-4395-BBE6-D6ABE39EBD57}" srcOrd="0" destOrd="0" presId="urn:microsoft.com/office/officeart/2005/8/layout/pyramid1"/>
    <dgm:cxn modelId="{7EB39B35-E47E-4D84-9ADF-F451C88A281C}" type="presOf" srcId="{6C3328BB-241D-4EA5-88BB-1CEBFE847EF4}" destId="{D5C500F5-BA97-490D-9B6E-9C21FAAF623F}" srcOrd="1" destOrd="0" presId="urn:microsoft.com/office/officeart/2005/8/layout/pyramid1"/>
    <dgm:cxn modelId="{997784BB-ECDC-4E5F-A194-45D0EDF127A0}" srcId="{6EE2290C-01F4-413B-BAB8-F065F6C31129}" destId="{6C3328BB-241D-4EA5-88BB-1CEBFE847EF4}" srcOrd="0" destOrd="0" parTransId="{9FB4C45D-1D69-47A3-A9ED-B4F599A265CF}" sibTransId="{80162A0D-A025-42D8-93AE-70186AA520D3}"/>
    <dgm:cxn modelId="{51925D7A-907C-4A77-B4F7-31D8A74F8DD5}" srcId="{6EE2290C-01F4-413B-BAB8-F065F6C31129}" destId="{776ACF10-C789-4C15-864E-7D16F3AC53DF}" srcOrd="1" destOrd="0" parTransId="{E7B5B16F-3ED6-4E74-8E1E-E8369342E998}" sibTransId="{BC126E85-5548-442E-81F1-8220C3F8CEA9}"/>
    <dgm:cxn modelId="{DDEC2CED-DE8C-4945-B10F-C3E9FE6E2354}" type="presOf" srcId="{F82C4CDF-9161-40A8-B34B-806AAEE425B6}" destId="{14CDF1F2-6C92-4EF7-88C1-47052E2D6A10}" srcOrd="1" destOrd="0" presId="urn:microsoft.com/office/officeart/2005/8/layout/pyramid1"/>
    <dgm:cxn modelId="{D28BABF7-AB62-46D2-8631-40E6EFCFDA5F}" type="presOf" srcId="{6EE2290C-01F4-413B-BAB8-F065F6C31129}" destId="{062217CB-32B8-4AE0-871F-EA428574A255}" srcOrd="0" destOrd="0" presId="urn:microsoft.com/office/officeart/2005/8/layout/pyramid1"/>
    <dgm:cxn modelId="{8AC43F2F-485D-4BBF-9460-63513662B795}" type="presOf" srcId="{776ACF10-C789-4C15-864E-7D16F3AC53DF}" destId="{4FF94F7D-C2CD-4E7A-8E29-94FF6B06865E}" srcOrd="1" destOrd="0" presId="urn:microsoft.com/office/officeart/2005/8/layout/pyramid1"/>
    <dgm:cxn modelId="{36FF07B4-DC66-44E0-A824-DCE4CBED9AE5}" type="presParOf" srcId="{062217CB-32B8-4AE0-871F-EA428574A255}" destId="{137229CB-1BE5-4F70-BBD1-CCC6AEE7861D}" srcOrd="0" destOrd="0" presId="urn:microsoft.com/office/officeart/2005/8/layout/pyramid1"/>
    <dgm:cxn modelId="{F7C5F9D8-E008-42F2-A98B-DDB152E01CD7}" type="presParOf" srcId="{137229CB-1BE5-4F70-BBD1-CCC6AEE7861D}" destId="{C908498A-8515-49DF-8B46-424CC93D5E7F}" srcOrd="0" destOrd="0" presId="urn:microsoft.com/office/officeart/2005/8/layout/pyramid1"/>
    <dgm:cxn modelId="{30859E0C-C4AF-43D9-B568-3C1D3C2C1A7D}" type="presParOf" srcId="{137229CB-1BE5-4F70-BBD1-CCC6AEE7861D}" destId="{D5C500F5-BA97-490D-9B6E-9C21FAAF623F}" srcOrd="1" destOrd="0" presId="urn:microsoft.com/office/officeart/2005/8/layout/pyramid1"/>
    <dgm:cxn modelId="{D8C1DDBF-BD0B-4425-9441-DF0D92AA2BDC}" type="presParOf" srcId="{062217CB-32B8-4AE0-871F-EA428574A255}" destId="{643E3F8B-3FBC-4B65-895E-4C0E3DA7CEFA}" srcOrd="1" destOrd="0" presId="urn:microsoft.com/office/officeart/2005/8/layout/pyramid1"/>
    <dgm:cxn modelId="{D4681B14-C5B9-46C6-8D0A-9F2A1D07F4CA}" type="presParOf" srcId="{643E3F8B-3FBC-4B65-895E-4C0E3DA7CEFA}" destId="{29C6A55F-1D78-421E-BEF9-F3FC6901F855}" srcOrd="0" destOrd="0" presId="urn:microsoft.com/office/officeart/2005/8/layout/pyramid1"/>
    <dgm:cxn modelId="{7C7B71B2-AD00-43F5-B77B-BA62C7D86263}" type="presParOf" srcId="{643E3F8B-3FBC-4B65-895E-4C0E3DA7CEFA}" destId="{4FF94F7D-C2CD-4E7A-8E29-94FF6B06865E}" srcOrd="1" destOrd="0" presId="urn:microsoft.com/office/officeart/2005/8/layout/pyramid1"/>
    <dgm:cxn modelId="{406B6714-BEA7-487F-87EA-77ED0940714C}" type="presParOf" srcId="{062217CB-32B8-4AE0-871F-EA428574A255}" destId="{2294ECEF-F7E2-40FE-8865-9C8A712B1443}" srcOrd="2" destOrd="0" presId="urn:microsoft.com/office/officeart/2005/8/layout/pyramid1"/>
    <dgm:cxn modelId="{E73767EE-2EC8-45DE-A50E-4903F5D05517}" type="presParOf" srcId="{2294ECEF-F7E2-40FE-8865-9C8A712B1443}" destId="{02E7F7EC-57BD-4395-BBE6-D6ABE39EBD57}" srcOrd="0" destOrd="0" presId="urn:microsoft.com/office/officeart/2005/8/layout/pyramid1"/>
    <dgm:cxn modelId="{C30F10AC-098E-4057-B7CE-A96BFD46A6B3}" type="presParOf" srcId="{2294ECEF-F7E2-40FE-8865-9C8A712B1443}" destId="{14CDF1F2-6C92-4EF7-88C1-47052E2D6A10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908498A-8515-49DF-8B46-424CC93D5E7F}">
      <dsp:nvSpPr>
        <dsp:cNvPr id="0" name=""/>
        <dsp:cNvSpPr/>
      </dsp:nvSpPr>
      <dsp:spPr>
        <a:xfrm>
          <a:off x="1761603" y="0"/>
          <a:ext cx="1613623" cy="1584176"/>
        </a:xfrm>
        <a:prstGeom prst="trapezoid">
          <a:avLst>
            <a:gd name="adj" fmla="val 55023"/>
          </a:avLst>
        </a:prstGeom>
        <a:solidFill>
          <a:schemeClr val="accent6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itchFamily="34" charset="-122"/>
              <a:ea typeface="微软雅黑" pitchFamily="34" charset="-122"/>
            </a:rPr>
            <a:t>大力</a:t>
          </a:r>
          <a:endParaRPr lang="en-US" altLang="zh-CN" sz="1800" kern="1200" dirty="0" smtClean="0">
            <a:latin typeface="微软雅黑" pitchFamily="34" charset="-122"/>
            <a:ea typeface="微软雅黑" pitchFamily="34" charset="-122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itchFamily="34" charset="-122"/>
              <a:ea typeface="微软雅黑" pitchFamily="34" charset="-122"/>
            </a:rPr>
            <a:t>宣传和推广</a:t>
          </a:r>
          <a:endParaRPr lang="en-US" altLang="en-US" sz="18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1761603" y="0"/>
        <a:ext cx="1613623" cy="1584176"/>
      </dsp:txXfrm>
    </dsp:sp>
    <dsp:sp modelId="{29C6A55F-1D78-421E-BEF9-F3FC6901F855}">
      <dsp:nvSpPr>
        <dsp:cNvPr id="0" name=""/>
        <dsp:cNvSpPr/>
      </dsp:nvSpPr>
      <dsp:spPr>
        <a:xfrm>
          <a:off x="893026" y="1584175"/>
          <a:ext cx="3350776" cy="1584176"/>
        </a:xfrm>
        <a:prstGeom prst="trapezoid">
          <a:avLst>
            <a:gd name="adj" fmla="val 55023"/>
          </a:avLst>
        </a:prstGeom>
        <a:solidFill>
          <a:schemeClr val="accent1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itchFamily="34" charset="-122"/>
              <a:ea typeface="微软雅黑" pitchFamily="34" charset="-122"/>
            </a:rPr>
            <a:t>明确教学奖项的评选依据、流程和标准</a:t>
          </a:r>
          <a:endParaRPr lang="en-US" sz="1800" kern="1200" dirty="0">
            <a:solidFill>
              <a:schemeClr val="tx1"/>
            </a:solidFill>
            <a:latin typeface="Calibri" pitchFamily="34" charset="0"/>
            <a:cs typeface="Calibri" pitchFamily="34" charset="0"/>
          </a:endParaRPr>
        </a:p>
      </dsp:txBody>
      <dsp:txXfrm>
        <a:off x="1479412" y="1584175"/>
        <a:ext cx="2178004" cy="1584176"/>
      </dsp:txXfrm>
    </dsp:sp>
    <dsp:sp modelId="{02E7F7EC-57BD-4395-BBE6-D6ABE39EBD57}">
      <dsp:nvSpPr>
        <dsp:cNvPr id="0" name=""/>
        <dsp:cNvSpPr/>
      </dsp:nvSpPr>
      <dsp:spPr>
        <a:xfrm>
          <a:off x="42754" y="3168351"/>
          <a:ext cx="5038978" cy="1584176"/>
        </a:xfrm>
        <a:prstGeom prst="trapezoid">
          <a:avLst>
            <a:gd name="adj" fmla="val 55023"/>
          </a:avLst>
        </a:prstGeom>
        <a:solidFill>
          <a:srgbClr val="92D05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itchFamily="34" charset="-122"/>
              <a:ea typeface="微软雅黑" pitchFamily="34" charset="-122"/>
            </a:rPr>
            <a:t>设置各层次教学奖项</a:t>
          </a:r>
          <a:endParaRPr lang="en-US" altLang="en-US" sz="18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924575" y="3168351"/>
        <a:ext cx="3275336" cy="15841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84C1E-1558-4218-8AE1-DBA23A33F864}" type="datetimeFigureOut">
              <a:rPr lang="zh-CN" altLang="en-US" smtClean="0"/>
              <a:pPr/>
              <a:t>2015/9/17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69C771-7695-422E-9C1D-D67DD72102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096640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60A9468B-60A0-448E-AE79-13A9C41B4B1B}" type="datetimeFigureOut">
              <a:rPr lang="zh-CN" altLang="en-US"/>
              <a:pPr>
                <a:defRPr/>
              </a:pPr>
              <a:t>2015/9/17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6B637D1-90F8-47DF-A351-BC2167B7A5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825062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rocku.ca/pedagogical-innovation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184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469B7B45-F5F1-4ACC-935B-45D7E6F3DF73}" type="slidenum">
              <a:rPr lang="zh-CN" altLang="en-US" smtClean="0"/>
              <a:pPr eaLnBrk="1" hangingPunct="1"/>
              <a:t>1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xmlns="" val="10954366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dirty="0" smtClean="0"/>
              <a:t>建一个“天堂”在校园里</a:t>
            </a:r>
            <a:endParaRPr lang="zh-CN" altLang="en-US" dirty="0" smtClean="0"/>
          </a:p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AF4CB5F8-2065-414A-BE9B-2B075A5FBCB6}" type="slidenum">
              <a:rPr lang="zh-CN" altLang="en-US" smtClean="0"/>
              <a:pPr eaLnBrk="1" hangingPunct="1"/>
              <a:t>10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xmlns="" val="15451942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https://onesearch.library.utoronto.ca//research-guides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B637D1-90F8-47DF-A351-BC2167B7A55E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dirty="0" smtClean="0"/>
              <a:t>建一个“天堂”在校园里</a:t>
            </a:r>
            <a:endParaRPr lang="zh-CN" altLang="en-US" dirty="0" smtClean="0"/>
          </a:p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AF4CB5F8-2065-414A-BE9B-2B075A5FBCB6}" type="slidenum">
              <a:rPr lang="zh-CN" altLang="en-US" smtClean="0"/>
              <a:pPr eaLnBrk="1" hangingPunct="1"/>
              <a:t>12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xmlns="" val="15451942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dirty="0" smtClean="0"/>
              <a:t>建一个“天堂”在校园里</a:t>
            </a:r>
            <a:endParaRPr lang="zh-CN" altLang="en-US" dirty="0" smtClean="0"/>
          </a:p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AF4CB5F8-2065-414A-BE9B-2B075A5FBCB6}" type="slidenum">
              <a:rPr lang="zh-CN" altLang="en-US" smtClean="0"/>
              <a:pPr eaLnBrk="1" hangingPunct="1"/>
              <a:t>13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xmlns="" val="15451942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dirty="0" smtClean="0"/>
              <a:t>建一个“天堂”在校园里</a:t>
            </a:r>
            <a:endParaRPr lang="zh-CN" altLang="en-US" dirty="0" smtClean="0"/>
          </a:p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AF4CB5F8-2065-414A-BE9B-2B075A5FBCB6}" type="slidenum">
              <a:rPr lang="zh-CN" altLang="en-US" smtClean="0"/>
              <a:pPr eaLnBrk="1" hangingPunct="1"/>
              <a:t>14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xmlns="" val="15451942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zh-CN" dirty="0" smtClean="0"/>
              <a:t>http://www.ryerson.ca/lt/taga/pdp/index.html</a:t>
            </a:r>
            <a:endParaRPr lang="zh-CN" altLang="en-US" dirty="0" smtClean="0"/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AF4CB5F8-2065-414A-BE9B-2B075A5FBCB6}" type="slidenum">
              <a:rPr lang="zh-CN" altLang="en-US" smtClean="0"/>
              <a:pPr eaLnBrk="1" hangingPunct="1"/>
              <a:t>15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xmlns="" val="15451942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http://www.ryerson.ca/lt/programs/new_faculty/index.html</a:t>
            </a:r>
          </a:p>
          <a:p>
            <a:endParaRPr lang="en-US" altLang="zh-CN" dirty="0" smtClean="0"/>
          </a:p>
          <a:p>
            <a:r>
              <a:rPr lang="en-US" altLang="zh-CN" b="1" dirty="0" smtClean="0"/>
              <a:t>Instructional Skills Workshop (ISW)</a:t>
            </a:r>
          </a:p>
          <a:p>
            <a:r>
              <a:rPr lang="en-US" altLang="zh-CN" b="1" dirty="0" smtClean="0"/>
              <a:t>University Teaching Development Program (UTDP)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B637D1-90F8-47DF-A351-BC2167B7A55E}" type="slidenum">
              <a:rPr lang="zh-CN" altLang="en-US" smtClean="0"/>
              <a:pPr>
                <a:defRPr/>
              </a:pPr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http://kumu.brocku.ca/twiki/Category:New_Instructor_Guide_to_Teaching_and_Learning_at_Brock_University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B637D1-90F8-47DF-A351-BC2167B7A55E}" type="slidenum">
              <a:rPr lang="zh-CN" altLang="en-US" smtClean="0"/>
              <a:pPr>
                <a:defRPr/>
              </a:pPr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286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9918DFC2-7F8E-468F-B206-540C5CE50C08}" type="slidenum">
              <a:rPr lang="zh-CN" altLang="en-US" smtClean="0"/>
              <a:pPr eaLnBrk="1" hangingPunct="1"/>
              <a:t>18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xmlns="" val="21204951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营造鼓励教学和重视教学的氛围</a:t>
            </a:r>
            <a:endParaRPr lang="zh-CN" altLang="en-US" dirty="0" smtClean="0"/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AF4CB5F8-2065-414A-BE9B-2B075A5FBCB6}" type="slidenum">
              <a:rPr lang="zh-CN" altLang="en-US" smtClean="0"/>
              <a:pPr eaLnBrk="1" hangingPunct="1"/>
              <a:t>19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xmlns="" val="15451942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AF4CB5F8-2065-414A-BE9B-2B075A5FBCB6}" type="slidenum">
              <a:rPr lang="zh-CN" altLang="en-US" smtClean="0"/>
              <a:pPr eaLnBrk="1" hangingPunct="1"/>
              <a:t>2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xmlns="" val="27285595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营造鼓励教学和重视教学的氛围</a:t>
            </a:r>
            <a:endParaRPr lang="zh-CN" altLang="en-US" dirty="0" smtClean="0"/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AF4CB5F8-2065-414A-BE9B-2B075A5FBCB6}" type="slidenum">
              <a:rPr lang="zh-CN" altLang="en-US" smtClean="0"/>
              <a:pPr eaLnBrk="1" hangingPunct="1"/>
              <a:t>20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xmlns="" val="154519426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营造鼓励教学和重视教学的氛围</a:t>
            </a:r>
            <a:endParaRPr lang="zh-CN" altLang="en-US" dirty="0" smtClean="0"/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AF4CB5F8-2065-414A-BE9B-2B075A5FBCB6}" type="slidenum">
              <a:rPr lang="zh-CN" altLang="en-US" smtClean="0"/>
              <a:pPr eaLnBrk="1" hangingPunct="1"/>
              <a:t>21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xmlns="" val="15451942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184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469B7B45-F5F1-4ACC-935B-45D7E6F3DF73}" type="slidenum">
              <a:rPr lang="zh-CN" altLang="en-US" smtClean="0"/>
              <a:pPr eaLnBrk="1" hangingPunct="1"/>
              <a:t>22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xmlns="" val="109543664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6AC8CCB9-369F-4C41-966D-6C4A6B66F859}" type="slidenum">
              <a:rPr lang="zh-CN" altLang="en-US" smtClean="0"/>
              <a:pPr eaLnBrk="1" hangingPunct="1"/>
              <a:t>23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xmlns="" val="239557166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 smtClean="0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A79C4845-8F1D-4DF4-B22F-989A9D25A324}" type="slidenum">
              <a:rPr lang="zh-CN" altLang="en-US" smtClean="0"/>
              <a:pPr eaLnBrk="1" hangingPunct="1"/>
              <a:t>24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xmlns="" val="313002103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184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469B7B45-F5F1-4ACC-935B-45D7E6F3DF73}" type="slidenum">
              <a:rPr lang="zh-CN" altLang="en-US" smtClean="0"/>
              <a:pPr eaLnBrk="1" hangingPunct="1"/>
              <a:t>26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xmlns="" val="109543664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184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469B7B45-F5F1-4ACC-935B-45D7E6F3DF73}" type="slidenum">
              <a:rPr lang="zh-CN" altLang="en-US" smtClean="0"/>
              <a:pPr eaLnBrk="1" hangingPunct="1"/>
              <a:t>28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xmlns="" val="109543664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184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469B7B45-F5F1-4ACC-935B-45D7E6F3DF73}" type="slidenum">
              <a:rPr lang="zh-CN" altLang="en-US" smtClean="0"/>
              <a:pPr eaLnBrk="1" hangingPunct="1"/>
              <a:t>36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xmlns="" val="109543664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920F7F-C195-405A-8A0B-3621A887FC33}" type="slidenum">
              <a:rPr lang="zh-CN" altLang="en-US" smtClean="0"/>
              <a:pPr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3321813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6AC8CCB9-369F-4C41-966D-6C4A6B66F859}" type="slidenum">
              <a:rPr lang="zh-CN" altLang="en-US" smtClean="0"/>
              <a:pPr eaLnBrk="1" hangingPunct="1"/>
              <a:t>38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xmlns="" val="23955716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266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9B4436B3-C547-4FEF-A1D6-8B3F75454A93}" type="slidenum">
              <a:rPr lang="zh-CN" altLang="en-US" smtClean="0"/>
              <a:pPr eaLnBrk="1" hangingPunct="1"/>
              <a:t>3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AF4CB5F8-2065-414A-BE9B-2B075A5FBCB6}" type="slidenum">
              <a:rPr lang="zh-CN" altLang="en-US" smtClean="0"/>
              <a:pPr eaLnBrk="1" hangingPunct="1"/>
              <a:t>39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xmlns="" val="154519426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 smtClean="0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A79C4845-8F1D-4DF4-B22F-989A9D25A324}" type="slidenum">
              <a:rPr lang="zh-CN" altLang="en-US" smtClean="0"/>
              <a:pPr eaLnBrk="1" hangingPunct="1"/>
              <a:t>40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xmlns="" val="313002103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 smtClean="0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A79C4845-8F1D-4DF4-B22F-989A9D25A324}" type="slidenum">
              <a:rPr lang="zh-CN" altLang="en-US" smtClean="0"/>
              <a:pPr eaLnBrk="1" hangingPunct="1"/>
              <a:t>41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xmlns="" val="241126651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z="12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我们来看一个视频</a:t>
            </a:r>
            <a:endParaRPr lang="en-US" altLang="zh-CN" sz="1200" dirty="0" smtClean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zh-CN" sz="12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12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分钟，讲了</a:t>
            </a:r>
            <a:r>
              <a:rPr lang="en-US" altLang="zh-CN" sz="12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2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个特征</a:t>
            </a:r>
            <a:endParaRPr lang="zh-CN" altLang="en-US" dirty="0" smtClean="0"/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AF4CB5F8-2065-414A-BE9B-2B075A5FBCB6}" type="slidenum">
              <a:rPr lang="zh-CN" altLang="en-US" smtClean="0"/>
              <a:pPr eaLnBrk="1" hangingPunct="1"/>
              <a:t>42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xmlns="" val="272855950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286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9918DFC2-7F8E-468F-B206-540C5CE50C08}" type="slidenum">
              <a:rPr lang="zh-CN" altLang="en-US" smtClean="0"/>
              <a:pPr eaLnBrk="1" hangingPunct="1"/>
              <a:t>43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xmlns="" val="212049517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266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9B4436B3-C547-4FEF-A1D6-8B3F75454A93}" type="slidenum">
              <a:rPr lang="zh-CN" altLang="en-US" smtClean="0"/>
              <a:pPr eaLnBrk="1" hangingPunct="1"/>
              <a:t>44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xmlns="" val="320989573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266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9B4436B3-C547-4FEF-A1D6-8B3F75454A93}" type="slidenum">
              <a:rPr lang="zh-CN" altLang="en-US" smtClean="0"/>
              <a:pPr eaLnBrk="1" hangingPunct="1"/>
              <a:t>45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xmlns="" val="265212193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266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9B4436B3-C547-4FEF-A1D6-8B3F75454A93}" type="slidenum">
              <a:rPr lang="zh-CN" altLang="en-US" smtClean="0"/>
              <a:pPr eaLnBrk="1" hangingPunct="1"/>
              <a:t>46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xmlns="" val="26521219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184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469B7B45-F5F1-4ACC-935B-45D7E6F3DF73}" type="slidenum">
              <a:rPr lang="zh-CN" altLang="en-US" smtClean="0"/>
              <a:pPr eaLnBrk="1" hangingPunct="1"/>
              <a:t>4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xmlns="" val="10954366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zh-CN" dirty="0" smtClean="0"/>
              <a:t>The</a:t>
            </a:r>
            <a:r>
              <a:rPr lang="en-US" altLang="zh-CN" baseline="0" dirty="0" smtClean="0"/>
              <a:t> learning &amp; teaching office  Ryerson</a:t>
            </a:r>
          </a:p>
          <a:p>
            <a:pPr eaLnBrk="1" hangingPunct="1">
              <a:spcBef>
                <a:spcPct val="0"/>
              </a:spcBef>
            </a:pPr>
            <a:r>
              <a:rPr lang="en-US" altLang="zh-CN" baseline="0" dirty="0" smtClean="0"/>
              <a:t>Center for teaching and innovation </a:t>
            </a:r>
            <a:r>
              <a:rPr lang="en-US" altLang="zh-CN" baseline="0" dirty="0" err="1" smtClean="0"/>
              <a:t>uot</a:t>
            </a:r>
            <a:endParaRPr lang="en-US" altLang="zh-CN" baseline="0" dirty="0" smtClean="0"/>
          </a:p>
          <a:p>
            <a:pPr eaLnBrk="1" hangingPunct="1">
              <a:spcBef>
                <a:spcPct val="0"/>
              </a:spcBef>
            </a:pPr>
            <a:r>
              <a:rPr lang="en-US" altLang="zh-CN" dirty="0" smtClean="0">
                <a:hlinkClick r:id="rId3" action="ppaction://hlinkfile"/>
              </a:rPr>
              <a:t>Centre for Pedagogical Innovation 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brock</a:t>
            </a:r>
            <a:endParaRPr lang="zh-CN" altLang="en-US" dirty="0" smtClean="0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3126AEF1-50AA-4F69-9185-D2F965C23A9D}" type="slidenum">
              <a:rPr lang="zh-CN" altLang="en-US" smtClean="0"/>
              <a:pPr eaLnBrk="1" hangingPunct="1"/>
              <a:t>5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AF4CB5F8-2065-414A-BE9B-2B075A5FBCB6}" type="slidenum">
              <a:rPr lang="zh-CN" altLang="en-US" smtClean="0"/>
              <a:pPr eaLnBrk="1" hangingPunct="1"/>
              <a:t>6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xmlns="" val="15451942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http://www.ryerson.ca/lt/awards/index.html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http://www.brocku.ca/pedagogical-innovation/awards-grants/institutional-awards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B637D1-90F8-47DF-A351-BC2167B7A55E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zh-CN" dirty="0" smtClean="0"/>
              <a:t>http://www.provost.utoronto.ca/Awards/presidentaward.htm</a:t>
            </a:r>
            <a:endParaRPr lang="zh-CN" altLang="en-US" dirty="0" smtClean="0"/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AF4CB5F8-2065-414A-BE9B-2B075A5FBCB6}" type="slidenum">
              <a:rPr lang="zh-CN" altLang="en-US" smtClean="0"/>
              <a:pPr eaLnBrk="1" hangingPunct="1"/>
              <a:t>8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xmlns="" val="27285595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AF4CB5F8-2065-414A-BE9B-2B075A5FBCB6}" type="slidenum">
              <a:rPr lang="zh-CN" altLang="en-US" smtClean="0"/>
              <a:pPr eaLnBrk="1" hangingPunct="1"/>
              <a:t>9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xmlns="" val="15451942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918045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97022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010656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970134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09600" y="274638"/>
            <a:ext cx="109728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227629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7041986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635664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801689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1963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24356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2694491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1005724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6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49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矩形 2"/>
          <p:cNvSpPr>
            <a:spLocks noChangeArrowheads="1"/>
          </p:cNvSpPr>
          <p:nvPr/>
        </p:nvSpPr>
        <p:spPr bwMode="auto">
          <a:xfrm>
            <a:off x="0" y="4852988"/>
            <a:ext cx="12192000" cy="2005012"/>
          </a:xfrm>
          <a:prstGeom prst="rect">
            <a:avLst/>
          </a:prstGeom>
          <a:solidFill>
            <a:srgbClr val="E2E9E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8" name="矩形 7"/>
          <p:cNvSpPr>
            <a:spLocks noChangeArrowheads="1"/>
          </p:cNvSpPr>
          <p:nvPr/>
        </p:nvSpPr>
        <p:spPr bwMode="auto">
          <a:xfrm>
            <a:off x="5174976" y="5084763"/>
            <a:ext cx="166584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2000" dirty="0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2015. 09. </a:t>
            </a:r>
            <a:r>
              <a:rPr lang="en-US" altLang="zh-CN" sz="2000" dirty="0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21</a:t>
            </a:r>
            <a:endParaRPr lang="en-US" altLang="zh-CN" sz="2000" dirty="0" smtClean="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9" name="矩形 8"/>
          <p:cNvSpPr>
            <a:spLocks noChangeArrowheads="1"/>
          </p:cNvSpPr>
          <p:nvPr/>
        </p:nvSpPr>
        <p:spPr bwMode="auto">
          <a:xfrm>
            <a:off x="1435100" y="0"/>
            <a:ext cx="1343025" cy="685800"/>
          </a:xfrm>
          <a:prstGeom prst="rect">
            <a:avLst/>
          </a:prstGeom>
          <a:solidFill>
            <a:srgbClr val="31486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30" name="直接连接符 9"/>
          <p:cNvSpPr>
            <a:spLocks noChangeShapeType="1"/>
          </p:cNvSpPr>
          <p:nvPr/>
        </p:nvSpPr>
        <p:spPr bwMode="auto">
          <a:xfrm>
            <a:off x="0" y="685800"/>
            <a:ext cx="12192000" cy="0"/>
          </a:xfrm>
          <a:prstGeom prst="line">
            <a:avLst/>
          </a:prstGeom>
          <a:noFill/>
          <a:ln w="6350">
            <a:solidFill>
              <a:srgbClr val="BFBFBF">
                <a:alpha val="50195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680989" y="1645922"/>
            <a:ext cx="10597773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800" b="1" dirty="0" smtClean="0">
                <a:latin typeface="+mj-lt"/>
                <a:ea typeface="微软雅黑" pitchFamily="34" charset="-122"/>
                <a:cs typeface="+mj-cs"/>
                <a:sym typeface="Calibri Light" pitchFamily="34" charset="0"/>
              </a:rPr>
              <a:t>中央财经大学“专任骨干教师教学法赴加拿大高级研究项目”培训</a:t>
            </a:r>
          </a:p>
          <a:p>
            <a:pPr marL="0" marR="0" lvl="0" indent="0" algn="ctr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800" b="1" dirty="0" smtClean="0">
                <a:latin typeface="+mj-lt"/>
                <a:ea typeface="微软雅黑" pitchFamily="34" charset="-122"/>
                <a:cs typeface="+mj-cs"/>
                <a:sym typeface="Calibri Light" pitchFamily="34" charset="0"/>
              </a:rPr>
              <a:t>第二小组 学习汇报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14"/>
          <p:cNvSpPr>
            <a:spLocks noChangeArrowheads="1"/>
          </p:cNvSpPr>
          <p:nvPr/>
        </p:nvSpPr>
        <p:spPr bwMode="auto">
          <a:xfrm>
            <a:off x="8197850" y="3429000"/>
            <a:ext cx="3087688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endParaRPr lang="en-US" altLang="zh-CN" b="1">
              <a:solidFill>
                <a:srgbClr val="7F7F7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0" y="6362700"/>
            <a:ext cx="12192000" cy="495299"/>
            <a:chOff x="0" y="6362700"/>
            <a:chExt cx="12192000" cy="495299"/>
          </a:xfrm>
        </p:grpSpPr>
        <p:sp>
          <p:nvSpPr>
            <p:cNvPr id="7" name="矩形 2"/>
            <p:cNvSpPr>
              <a:spLocks noChangeArrowheads="1"/>
            </p:cNvSpPr>
            <p:nvPr/>
          </p:nvSpPr>
          <p:spPr bwMode="auto">
            <a:xfrm>
              <a:off x="0" y="6362700"/>
              <a:ext cx="12192000" cy="495299"/>
            </a:xfrm>
            <a:prstGeom prst="rect">
              <a:avLst/>
            </a:prstGeom>
            <a:solidFill>
              <a:srgbClr val="E2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fld id="{5D537FA9-566A-4B70-A467-AC0987507B54}" type="datetime1">
                <a:rPr lang="zh-CN" altLang="en-US" sz="140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pPr algn="ctr" eaLnBrk="1" hangingPunct="1"/>
                <a:t>2015/9/17</a:t>
              </a:fld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t>       中央财经大学     </a:t>
              </a:r>
              <a:endParaRPr lang="zh-CN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1437938" y="6463782"/>
              <a:ext cx="7540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</a:t>
              </a:r>
              <a:fld id="{33902388-11AE-442E-8827-A5761E888D86}" type="slidenum">
                <a:rPr lang="zh-CN" altLang="en-US" sz="140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pPr algn="ctr"/>
                <a:t>10</a:t>
              </a:fld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页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5"/>
          <p:cNvGrpSpPr>
            <a:grpSpLocks/>
          </p:cNvGrpSpPr>
          <p:nvPr/>
        </p:nvGrpSpPr>
        <p:grpSpPr bwMode="auto">
          <a:xfrm>
            <a:off x="10845628" y="0"/>
            <a:ext cx="951576" cy="2041525"/>
            <a:chOff x="10211972" y="0"/>
            <a:chExt cx="951624" cy="2042347"/>
          </a:xfrm>
        </p:grpSpPr>
        <p:sp>
          <p:nvSpPr>
            <p:cNvPr id="11" name="矩形 15"/>
            <p:cNvSpPr>
              <a:spLocks noChangeArrowheads="1"/>
            </p:cNvSpPr>
            <p:nvPr/>
          </p:nvSpPr>
          <p:spPr bwMode="auto">
            <a:xfrm>
              <a:off x="10211972" y="0"/>
              <a:ext cx="174625" cy="2042347"/>
            </a:xfrm>
            <a:prstGeom prst="rect">
              <a:avLst/>
            </a:prstGeom>
            <a:solidFill>
              <a:srgbClr val="314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" name="矩形 16"/>
            <p:cNvSpPr>
              <a:spLocks noChangeArrowheads="1"/>
            </p:cNvSpPr>
            <p:nvPr/>
          </p:nvSpPr>
          <p:spPr bwMode="auto">
            <a:xfrm>
              <a:off x="10548012" y="1008725"/>
              <a:ext cx="615584" cy="92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 sz="2800" b="1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57200" y="541876"/>
            <a:ext cx="96697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0000FF"/>
                </a:solidFill>
                <a:latin typeface="+mn-lt"/>
              </a:rPr>
              <a:t>2.</a:t>
            </a:r>
            <a:r>
              <a:rPr lang="zh-CN" altLang="zh-CN" sz="2800" b="1" dirty="0" smtClean="0">
                <a:solidFill>
                  <a:srgbClr val="0000FF"/>
                </a:solidFill>
                <a:latin typeface="+mn-lt"/>
              </a:rPr>
              <a:t> </a:t>
            </a:r>
            <a:r>
              <a:rPr lang="zh-CN" altLang="en-US" sz="2800" b="1" dirty="0" smtClean="0">
                <a:solidFill>
                  <a:srgbClr val="0000FF"/>
                </a:solidFill>
                <a:latin typeface="+mn-lt"/>
              </a:rPr>
              <a:t>图书馆的功能定位</a:t>
            </a:r>
            <a:endParaRPr lang="zh-CN" altLang="en-US" sz="2800" b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74753" name="Rectangle 1"/>
          <p:cNvSpPr>
            <a:spLocks noChangeArrowheads="1"/>
          </p:cNvSpPr>
          <p:nvPr/>
        </p:nvSpPr>
        <p:spPr bwMode="auto">
          <a:xfrm>
            <a:off x="4159032" y="5169813"/>
            <a:ext cx="8032968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52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5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楷体_GB2312" pitchFamily="49" charset="-122"/>
                <a:ea typeface="楷体_GB2312" pitchFamily="49" charset="-122"/>
                <a:cs typeface="宋体" pitchFamily="2" charset="-122"/>
              </a:rPr>
              <a:t>“</a:t>
            </a:r>
            <a:r>
              <a:rPr kumimoji="0" lang="zh-CN" altLang="en-US" sz="25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楷体_GB2312" pitchFamily="49" charset="-122"/>
                <a:ea typeface="楷体_GB2312" pitchFamily="49" charset="-122"/>
                <a:cs typeface="宋体" pitchFamily="2" charset="-122"/>
              </a:rPr>
              <a:t>如果有天堂，天堂应该是图书馆的模样。”</a:t>
            </a:r>
            <a:endParaRPr kumimoji="0" lang="en-US" altLang="zh-CN" sz="25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楷体_GB2312" pitchFamily="49" charset="-122"/>
              <a:ea typeface="楷体_GB2312" pitchFamily="49" charset="-122"/>
              <a:cs typeface="宋体" pitchFamily="2" charset="-122"/>
            </a:endParaRPr>
          </a:p>
          <a:p>
            <a:pPr marL="0" marR="0" lvl="0" indent="152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500" b="1" dirty="0" smtClean="0">
                <a:solidFill>
                  <a:srgbClr val="333333"/>
                </a:solidFill>
                <a:latin typeface="楷体_GB2312" pitchFamily="49" charset="-122"/>
                <a:ea typeface="楷体_GB2312" pitchFamily="49" charset="-122"/>
                <a:cs typeface="宋体" pitchFamily="2" charset="-122"/>
              </a:rPr>
              <a:t>                          </a:t>
            </a:r>
            <a:r>
              <a:rPr kumimoji="0" lang="en-US" altLang="zh-CN" sz="25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楷体_GB2312" pitchFamily="49" charset="-122"/>
                <a:ea typeface="楷体_GB2312" pitchFamily="49" charset="-122"/>
                <a:cs typeface="宋体" pitchFamily="2" charset="-122"/>
              </a:rPr>
              <a:t>——</a:t>
            </a:r>
            <a:r>
              <a:rPr kumimoji="0" lang="zh-CN" altLang="en-US" sz="25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楷体_GB2312" pitchFamily="49" charset="-122"/>
                <a:ea typeface="楷体_GB2312" pitchFamily="49" charset="-122"/>
                <a:cs typeface="宋体" pitchFamily="2" charset="-122"/>
              </a:rPr>
              <a:t>（阿根廷）博尔赫斯</a:t>
            </a:r>
            <a:endParaRPr kumimoji="0" lang="zh-CN" altLang="en-US" sz="25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_GB2312" pitchFamily="49" charset="-122"/>
              <a:ea typeface="楷体_GB2312" pitchFamily="49" charset="-122"/>
              <a:cs typeface="宋体" pitchFamily="2" charset="-122"/>
            </a:endParaRPr>
          </a:p>
        </p:txBody>
      </p:sp>
      <p:pic>
        <p:nvPicPr>
          <p:cNvPr id="15" name="Content Placeholder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890150" y="1543562"/>
            <a:ext cx="2051436" cy="16155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6" name="Picture 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46319" y="1551167"/>
            <a:ext cx="2162754" cy="16220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" name="Picture 5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01980" y="1534205"/>
            <a:ext cx="2619375" cy="16444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" name="Picture 2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99040" y="1480457"/>
            <a:ext cx="2479104" cy="16969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9" name="图片 18" descr="C:\Users\annie\Desktop\1341857721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9388" y="3152408"/>
            <a:ext cx="4618783" cy="15982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" name="图片 19" descr="C:\Users\annie\Desktop\484290874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72" y="3167133"/>
            <a:ext cx="4659086" cy="15790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247813275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90" y="102053"/>
            <a:ext cx="2881312" cy="448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18252" y="141515"/>
            <a:ext cx="6638925" cy="4430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6143" y="4626429"/>
            <a:ext cx="8979808" cy="2079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14"/>
          <p:cNvSpPr>
            <a:spLocks noChangeArrowheads="1"/>
          </p:cNvSpPr>
          <p:nvPr/>
        </p:nvSpPr>
        <p:spPr bwMode="auto">
          <a:xfrm>
            <a:off x="8197850" y="3429000"/>
            <a:ext cx="3087688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endParaRPr lang="en-US" altLang="zh-CN" b="1">
              <a:solidFill>
                <a:srgbClr val="7F7F7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0" y="6362700"/>
            <a:ext cx="12192000" cy="495299"/>
            <a:chOff x="0" y="6362700"/>
            <a:chExt cx="12192000" cy="495299"/>
          </a:xfrm>
        </p:grpSpPr>
        <p:sp>
          <p:nvSpPr>
            <p:cNvPr id="7" name="矩形 2"/>
            <p:cNvSpPr>
              <a:spLocks noChangeArrowheads="1"/>
            </p:cNvSpPr>
            <p:nvPr/>
          </p:nvSpPr>
          <p:spPr bwMode="auto">
            <a:xfrm>
              <a:off x="0" y="6362700"/>
              <a:ext cx="12192000" cy="495299"/>
            </a:xfrm>
            <a:prstGeom prst="rect">
              <a:avLst/>
            </a:prstGeom>
            <a:solidFill>
              <a:srgbClr val="E2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fld id="{5D537FA9-566A-4B70-A467-AC0987507B54}" type="datetime1">
                <a:rPr lang="zh-CN" altLang="en-US" sz="140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pPr algn="ctr" eaLnBrk="1" hangingPunct="1"/>
                <a:t>2015/9/17</a:t>
              </a:fld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t>       中央财经大学     </a:t>
              </a:r>
              <a:endParaRPr lang="zh-CN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1437938" y="6463782"/>
              <a:ext cx="7540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</a:t>
              </a:r>
              <a:fld id="{33902388-11AE-442E-8827-A5761E888D86}" type="slidenum">
                <a:rPr lang="zh-CN" altLang="en-US" sz="140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pPr algn="ctr"/>
                <a:t>12</a:t>
              </a:fld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页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5"/>
          <p:cNvGrpSpPr>
            <a:grpSpLocks/>
          </p:cNvGrpSpPr>
          <p:nvPr/>
        </p:nvGrpSpPr>
        <p:grpSpPr bwMode="auto">
          <a:xfrm>
            <a:off x="10845628" y="0"/>
            <a:ext cx="951576" cy="2041525"/>
            <a:chOff x="10211972" y="0"/>
            <a:chExt cx="951624" cy="2042347"/>
          </a:xfrm>
        </p:grpSpPr>
        <p:sp>
          <p:nvSpPr>
            <p:cNvPr id="11" name="矩形 15"/>
            <p:cNvSpPr>
              <a:spLocks noChangeArrowheads="1"/>
            </p:cNvSpPr>
            <p:nvPr/>
          </p:nvSpPr>
          <p:spPr bwMode="auto">
            <a:xfrm>
              <a:off x="10211972" y="0"/>
              <a:ext cx="174625" cy="2042347"/>
            </a:xfrm>
            <a:prstGeom prst="rect">
              <a:avLst/>
            </a:prstGeom>
            <a:solidFill>
              <a:srgbClr val="314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" name="矩形 16"/>
            <p:cNvSpPr>
              <a:spLocks noChangeArrowheads="1"/>
            </p:cNvSpPr>
            <p:nvPr/>
          </p:nvSpPr>
          <p:spPr bwMode="auto">
            <a:xfrm>
              <a:off x="10548012" y="1008725"/>
              <a:ext cx="615584" cy="92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 sz="2800" b="1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57200" y="465674"/>
            <a:ext cx="96697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0000FF"/>
                </a:solidFill>
                <a:latin typeface="+mn-lt"/>
              </a:rPr>
              <a:t>3.</a:t>
            </a:r>
            <a:r>
              <a:rPr lang="zh-CN" altLang="zh-CN" sz="2800" b="1" dirty="0" smtClean="0">
                <a:solidFill>
                  <a:srgbClr val="0000FF"/>
                </a:solidFill>
                <a:latin typeface="+mn-lt"/>
              </a:rPr>
              <a:t> </a:t>
            </a:r>
            <a:r>
              <a:rPr lang="zh-CN" altLang="en-US" sz="2800" b="1" dirty="0" smtClean="0">
                <a:solidFill>
                  <a:srgbClr val="0000FF"/>
                </a:solidFill>
                <a:latin typeface="+mn-lt"/>
              </a:rPr>
              <a:t>现代化教学手段</a:t>
            </a:r>
            <a:endParaRPr lang="zh-CN" altLang="en-US" sz="2800" dirty="0">
              <a:solidFill>
                <a:srgbClr val="0000FF"/>
              </a:solidFill>
              <a:latin typeface="+mn-lt"/>
            </a:endParaRPr>
          </a:p>
        </p:txBody>
      </p:sp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1808" y="1208315"/>
            <a:ext cx="9827079" cy="4909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47813275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362700"/>
            <a:ext cx="12192000" cy="495299"/>
            <a:chOff x="0" y="6362700"/>
            <a:chExt cx="12192000" cy="495299"/>
          </a:xfrm>
        </p:grpSpPr>
        <p:sp>
          <p:nvSpPr>
            <p:cNvPr id="7" name="矩形 2"/>
            <p:cNvSpPr>
              <a:spLocks noChangeArrowheads="1"/>
            </p:cNvSpPr>
            <p:nvPr/>
          </p:nvSpPr>
          <p:spPr bwMode="auto">
            <a:xfrm>
              <a:off x="0" y="6362700"/>
              <a:ext cx="12192000" cy="495299"/>
            </a:xfrm>
            <a:prstGeom prst="rect">
              <a:avLst/>
            </a:prstGeom>
            <a:solidFill>
              <a:srgbClr val="E2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fld id="{5D537FA9-566A-4B70-A467-AC0987507B54}" type="datetime1">
                <a:rPr lang="zh-CN" altLang="en-US" sz="140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pPr algn="ctr" eaLnBrk="1" hangingPunct="1"/>
                <a:t>2015/9/17</a:t>
              </a:fld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t>       中央财经大学     </a:t>
              </a:r>
              <a:endParaRPr lang="zh-CN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1437938" y="6463782"/>
              <a:ext cx="7540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</a:t>
              </a:r>
              <a:fld id="{33902388-11AE-442E-8827-A5761E888D86}" type="slidenum">
                <a:rPr lang="zh-CN" altLang="en-US" sz="140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pPr algn="ctr"/>
                <a:t>13</a:t>
              </a:fld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页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5"/>
          <p:cNvGrpSpPr>
            <a:grpSpLocks/>
          </p:cNvGrpSpPr>
          <p:nvPr/>
        </p:nvGrpSpPr>
        <p:grpSpPr bwMode="auto">
          <a:xfrm>
            <a:off x="10845628" y="0"/>
            <a:ext cx="951576" cy="2041525"/>
            <a:chOff x="10211972" y="0"/>
            <a:chExt cx="951624" cy="2042347"/>
          </a:xfrm>
        </p:grpSpPr>
        <p:sp>
          <p:nvSpPr>
            <p:cNvPr id="11" name="矩形 15"/>
            <p:cNvSpPr>
              <a:spLocks noChangeArrowheads="1"/>
            </p:cNvSpPr>
            <p:nvPr/>
          </p:nvSpPr>
          <p:spPr bwMode="auto">
            <a:xfrm>
              <a:off x="10211972" y="0"/>
              <a:ext cx="174625" cy="2042347"/>
            </a:xfrm>
            <a:prstGeom prst="rect">
              <a:avLst/>
            </a:prstGeom>
            <a:solidFill>
              <a:srgbClr val="314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" name="矩形 16"/>
            <p:cNvSpPr>
              <a:spLocks noChangeArrowheads="1"/>
            </p:cNvSpPr>
            <p:nvPr/>
          </p:nvSpPr>
          <p:spPr bwMode="auto">
            <a:xfrm>
              <a:off x="10548012" y="1008725"/>
              <a:ext cx="615584" cy="92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 sz="2800" b="1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57200" y="541876"/>
            <a:ext cx="96697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0000FF"/>
                </a:solidFill>
                <a:latin typeface="+mn-lt"/>
              </a:rPr>
              <a:t>4.</a:t>
            </a:r>
            <a:r>
              <a:rPr lang="zh-CN" altLang="zh-CN" sz="2800" b="1" dirty="0" smtClean="0">
                <a:solidFill>
                  <a:srgbClr val="0000FF"/>
                </a:solidFill>
                <a:latin typeface="+mn-lt"/>
              </a:rPr>
              <a:t> </a:t>
            </a:r>
            <a:r>
              <a:rPr lang="zh-CN" altLang="en-US" sz="2800" b="1" dirty="0" smtClean="0">
                <a:solidFill>
                  <a:srgbClr val="0000FF"/>
                </a:solidFill>
                <a:latin typeface="+mn-lt"/>
              </a:rPr>
              <a:t>通识技能辅导</a:t>
            </a:r>
            <a:endParaRPr lang="zh-CN" altLang="en-US" sz="2800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97477" y="2357301"/>
            <a:ext cx="3182638" cy="2308324"/>
          </a:xfrm>
          <a:prstGeom prst="rect">
            <a:avLst/>
          </a:prstGeom>
          <a:noFill/>
          <a:ln w="28575">
            <a:solidFill>
              <a:schemeClr val="bg1">
                <a:lumMod val="65000"/>
              </a:schemeClr>
            </a:solidFill>
            <a:prstDash val="dash"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如何做</a:t>
            </a:r>
            <a:r>
              <a:rPr lang="en-US" altLang="zh-CN" sz="2400" b="1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presentation</a:t>
            </a:r>
          </a:p>
          <a:p>
            <a:pPr marL="342900" indent="-342900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如何撰写学术论文</a:t>
            </a:r>
            <a:endParaRPr lang="en-US" altLang="zh-CN" sz="2400" b="1" dirty="0" smtClean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如何进行案例分析</a:t>
            </a:r>
            <a:endParaRPr lang="en-US" altLang="zh-CN" sz="2400" b="1" dirty="0" smtClean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如何做好商务沟通</a:t>
            </a:r>
            <a:endParaRPr lang="en-US" altLang="zh-CN" sz="2400" b="1" dirty="0" smtClean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49934" y="2291985"/>
            <a:ext cx="3182638" cy="2308324"/>
          </a:xfrm>
          <a:prstGeom prst="rect">
            <a:avLst/>
          </a:prstGeom>
          <a:noFill/>
          <a:ln w="28575">
            <a:solidFill>
              <a:schemeClr val="bg1">
                <a:lumMod val="65000"/>
              </a:schemeClr>
            </a:solidFill>
            <a:prstDash val="dash"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学术论文大赛</a:t>
            </a:r>
            <a:endParaRPr lang="en-US" altLang="zh-CN" sz="2400" b="1" dirty="0" smtClean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学术创新实验班</a:t>
            </a:r>
            <a:endParaRPr lang="en-US" altLang="zh-CN" sz="2400" b="1" dirty="0" smtClean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大学生创业训练营</a:t>
            </a:r>
            <a:endParaRPr lang="en-US" altLang="zh-CN" sz="2400" b="1" dirty="0" smtClean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案例分析大赛</a:t>
            </a:r>
            <a:endParaRPr lang="en-US" altLang="zh-CN" sz="2400" b="1" dirty="0" smtClean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右箭头 14"/>
          <p:cNvSpPr/>
          <p:nvPr/>
        </p:nvSpPr>
        <p:spPr bwMode="auto">
          <a:xfrm>
            <a:off x="4256314" y="3374571"/>
            <a:ext cx="2721429" cy="337458"/>
          </a:xfrm>
          <a:prstGeom prst="rightArrow">
            <a:avLst/>
          </a:prstGeom>
          <a:ln>
            <a:solidFill>
              <a:srgbClr val="C00000"/>
            </a:solidFill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901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9163" y="1413782"/>
            <a:ext cx="1514475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47813275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14"/>
          <p:cNvSpPr>
            <a:spLocks noChangeArrowheads="1"/>
          </p:cNvSpPr>
          <p:nvPr/>
        </p:nvSpPr>
        <p:spPr bwMode="auto">
          <a:xfrm>
            <a:off x="8197850" y="3429000"/>
            <a:ext cx="3087688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endParaRPr lang="en-US" altLang="zh-CN" b="1">
              <a:solidFill>
                <a:srgbClr val="7F7F7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0" y="6362700"/>
            <a:ext cx="12192000" cy="495299"/>
            <a:chOff x="0" y="6362700"/>
            <a:chExt cx="12192000" cy="495299"/>
          </a:xfrm>
        </p:grpSpPr>
        <p:sp>
          <p:nvSpPr>
            <p:cNvPr id="7" name="矩形 2"/>
            <p:cNvSpPr>
              <a:spLocks noChangeArrowheads="1"/>
            </p:cNvSpPr>
            <p:nvPr/>
          </p:nvSpPr>
          <p:spPr bwMode="auto">
            <a:xfrm>
              <a:off x="0" y="6362700"/>
              <a:ext cx="12192000" cy="495299"/>
            </a:xfrm>
            <a:prstGeom prst="rect">
              <a:avLst/>
            </a:prstGeom>
            <a:solidFill>
              <a:srgbClr val="E2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fld id="{5D537FA9-566A-4B70-A467-AC0987507B54}" type="datetime1">
                <a:rPr lang="zh-CN" altLang="en-US" sz="140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pPr algn="ctr" eaLnBrk="1" hangingPunct="1"/>
                <a:t>2015/9/17</a:t>
              </a:fld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t>       中央财经大学     </a:t>
              </a:r>
              <a:endParaRPr lang="zh-CN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1437938" y="6463782"/>
              <a:ext cx="7540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</a:t>
              </a:r>
              <a:fld id="{33902388-11AE-442E-8827-A5761E888D86}" type="slidenum">
                <a:rPr lang="zh-CN" altLang="en-US" sz="140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pPr algn="ctr"/>
                <a:t>14</a:t>
              </a:fld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页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5"/>
          <p:cNvGrpSpPr>
            <a:grpSpLocks/>
          </p:cNvGrpSpPr>
          <p:nvPr/>
        </p:nvGrpSpPr>
        <p:grpSpPr bwMode="auto">
          <a:xfrm>
            <a:off x="10845628" y="0"/>
            <a:ext cx="951576" cy="2041525"/>
            <a:chOff x="10211972" y="0"/>
            <a:chExt cx="951624" cy="2042347"/>
          </a:xfrm>
        </p:grpSpPr>
        <p:sp>
          <p:nvSpPr>
            <p:cNvPr id="11" name="矩形 15"/>
            <p:cNvSpPr>
              <a:spLocks noChangeArrowheads="1"/>
            </p:cNvSpPr>
            <p:nvPr/>
          </p:nvSpPr>
          <p:spPr bwMode="auto">
            <a:xfrm>
              <a:off x="10211972" y="0"/>
              <a:ext cx="174625" cy="2042347"/>
            </a:xfrm>
            <a:prstGeom prst="rect">
              <a:avLst/>
            </a:prstGeom>
            <a:solidFill>
              <a:srgbClr val="314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" name="矩形 16"/>
            <p:cNvSpPr>
              <a:spLocks noChangeArrowheads="1"/>
            </p:cNvSpPr>
            <p:nvPr/>
          </p:nvSpPr>
          <p:spPr bwMode="auto">
            <a:xfrm>
              <a:off x="10548012" y="1008725"/>
              <a:ext cx="615584" cy="92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 sz="2800" b="1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93915" y="293737"/>
            <a:ext cx="96697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0000FF"/>
                </a:solidFill>
                <a:latin typeface="+mn-lt"/>
              </a:rPr>
              <a:t>5.</a:t>
            </a:r>
            <a:r>
              <a:rPr lang="zh-CN" altLang="zh-CN" sz="2800" b="1" dirty="0" smtClean="0">
                <a:solidFill>
                  <a:srgbClr val="0000FF"/>
                </a:solidFill>
                <a:latin typeface="+mn-lt"/>
              </a:rPr>
              <a:t> </a:t>
            </a:r>
            <a:r>
              <a:rPr lang="zh-CN" altLang="en-US" sz="2800" b="1" dirty="0" smtClean="0">
                <a:solidFill>
                  <a:srgbClr val="0000FF"/>
                </a:solidFill>
                <a:latin typeface="+mn-lt"/>
              </a:rPr>
              <a:t>助教培训开发</a:t>
            </a:r>
            <a:endParaRPr lang="zh-CN" altLang="en-US" sz="2800" b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8343" y="1138100"/>
            <a:ext cx="10765972" cy="646331"/>
          </a:xfrm>
          <a:prstGeom prst="rect">
            <a:avLst/>
          </a:prstGeom>
          <a:noFill/>
          <a:ln w="28575">
            <a:solidFill>
              <a:schemeClr val="bg1">
                <a:lumMod val="65000"/>
              </a:schemeClr>
            </a:solidFill>
            <a:prstDash val="dash"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多伦多大学助教培训项目  </a:t>
            </a:r>
            <a:r>
              <a:rPr lang="en-US" altLang="zh-CN" sz="24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Teaching assistants' training program </a:t>
            </a:r>
            <a:r>
              <a:rPr lang="zh-CN" altLang="en-US" sz="24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TATP</a:t>
            </a:r>
            <a:r>
              <a:rPr lang="zh-CN" altLang="en-US" sz="24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endParaRPr lang="en-US" altLang="zh-CN" sz="2400" dirty="0" smtClean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2797628"/>
            <a:ext cx="3624942" cy="3037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99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31761" y="2852060"/>
            <a:ext cx="3507239" cy="3058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82543" y="2079171"/>
            <a:ext cx="4909457" cy="22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71709" y="4474029"/>
            <a:ext cx="4073978" cy="1415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47813275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14"/>
          <p:cNvSpPr>
            <a:spLocks noChangeArrowheads="1"/>
          </p:cNvSpPr>
          <p:nvPr/>
        </p:nvSpPr>
        <p:spPr bwMode="auto">
          <a:xfrm>
            <a:off x="8197850" y="3429000"/>
            <a:ext cx="3087688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endParaRPr lang="en-US" altLang="zh-CN" b="1">
              <a:solidFill>
                <a:srgbClr val="7F7F7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0" y="6362700"/>
            <a:ext cx="12192000" cy="495299"/>
            <a:chOff x="0" y="6362700"/>
            <a:chExt cx="12192000" cy="495299"/>
          </a:xfrm>
        </p:grpSpPr>
        <p:sp>
          <p:nvSpPr>
            <p:cNvPr id="7" name="矩形 2"/>
            <p:cNvSpPr>
              <a:spLocks noChangeArrowheads="1"/>
            </p:cNvSpPr>
            <p:nvPr/>
          </p:nvSpPr>
          <p:spPr bwMode="auto">
            <a:xfrm>
              <a:off x="0" y="6362700"/>
              <a:ext cx="12192000" cy="495299"/>
            </a:xfrm>
            <a:prstGeom prst="rect">
              <a:avLst/>
            </a:prstGeom>
            <a:solidFill>
              <a:srgbClr val="E2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fld id="{5D537FA9-566A-4B70-A467-AC0987507B54}" type="datetime1">
                <a:rPr lang="zh-CN" altLang="en-US" sz="140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pPr algn="ctr" eaLnBrk="1" hangingPunct="1"/>
                <a:t>2015/9/17</a:t>
              </a:fld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t>       中央财经大学     </a:t>
              </a:r>
              <a:endParaRPr lang="zh-CN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1437938" y="6463782"/>
              <a:ext cx="7540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</a:t>
              </a:r>
              <a:fld id="{33902388-11AE-442E-8827-A5761E888D86}" type="slidenum">
                <a:rPr lang="zh-CN" altLang="en-US" sz="140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pPr algn="ctr"/>
                <a:t>15</a:t>
              </a:fld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页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5"/>
          <p:cNvGrpSpPr>
            <a:grpSpLocks/>
          </p:cNvGrpSpPr>
          <p:nvPr/>
        </p:nvGrpSpPr>
        <p:grpSpPr bwMode="auto">
          <a:xfrm>
            <a:off x="10845628" y="0"/>
            <a:ext cx="951576" cy="2041525"/>
            <a:chOff x="10211972" y="0"/>
            <a:chExt cx="951624" cy="2042347"/>
          </a:xfrm>
        </p:grpSpPr>
        <p:sp>
          <p:nvSpPr>
            <p:cNvPr id="11" name="矩形 15"/>
            <p:cNvSpPr>
              <a:spLocks noChangeArrowheads="1"/>
            </p:cNvSpPr>
            <p:nvPr/>
          </p:nvSpPr>
          <p:spPr bwMode="auto">
            <a:xfrm>
              <a:off x="10211972" y="0"/>
              <a:ext cx="174625" cy="2042347"/>
            </a:xfrm>
            <a:prstGeom prst="rect">
              <a:avLst/>
            </a:prstGeom>
            <a:solidFill>
              <a:srgbClr val="314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" name="矩形 16"/>
            <p:cNvSpPr>
              <a:spLocks noChangeArrowheads="1"/>
            </p:cNvSpPr>
            <p:nvPr/>
          </p:nvSpPr>
          <p:spPr bwMode="auto">
            <a:xfrm>
              <a:off x="10548012" y="1008725"/>
              <a:ext cx="615584" cy="92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 sz="2800" b="1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91886" y="291505"/>
            <a:ext cx="96697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0000FF"/>
                </a:solidFill>
                <a:latin typeface="+mn-lt"/>
              </a:rPr>
              <a:t>5.</a:t>
            </a:r>
            <a:r>
              <a:rPr lang="zh-CN" altLang="zh-CN" sz="2800" b="1" dirty="0" smtClean="0">
                <a:solidFill>
                  <a:srgbClr val="0000FF"/>
                </a:solidFill>
                <a:latin typeface="+mn-lt"/>
              </a:rPr>
              <a:t> </a:t>
            </a:r>
            <a:r>
              <a:rPr lang="zh-CN" altLang="en-US" sz="2800" b="1" dirty="0" smtClean="0">
                <a:solidFill>
                  <a:srgbClr val="0000FF"/>
                </a:solidFill>
                <a:latin typeface="+mn-lt"/>
              </a:rPr>
              <a:t>助教培训开发</a:t>
            </a:r>
            <a:endParaRPr lang="zh-CN" altLang="en-US" sz="2800" dirty="0">
              <a:solidFill>
                <a:srgbClr val="0000FF"/>
              </a:solidFill>
              <a:latin typeface="+mn-lt"/>
            </a:endParaRPr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112" y="1458702"/>
            <a:ext cx="10178143" cy="4767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6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92042" y="706890"/>
            <a:ext cx="4953000" cy="5617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6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23507" y="3374573"/>
            <a:ext cx="4193721" cy="2963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6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88130" y="694645"/>
            <a:ext cx="4065814" cy="1438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70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26910" y="2177823"/>
            <a:ext cx="3994376" cy="1588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72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92892" y="3363685"/>
            <a:ext cx="4213451" cy="1430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47813275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b="1" kern="1200" dirty="0" smtClean="0">
                <a:solidFill>
                  <a:srgbClr val="0000FF"/>
                </a:solidFill>
                <a:latin typeface="+mn-lt"/>
                <a:ea typeface="宋体" pitchFamily="2" charset="-122"/>
                <a:cs typeface="+mn-cs"/>
              </a:rPr>
              <a:t>6. </a:t>
            </a:r>
            <a:r>
              <a:rPr lang="zh-CN" altLang="en-US" sz="2800" b="1" kern="1200" dirty="0" smtClean="0">
                <a:solidFill>
                  <a:srgbClr val="0000FF"/>
                </a:solidFill>
                <a:latin typeface="+mn-lt"/>
                <a:ea typeface="宋体" pitchFamily="2" charset="-122"/>
                <a:cs typeface="+mn-cs"/>
              </a:rPr>
              <a:t>教师教学发展</a:t>
            </a:r>
          </a:p>
        </p:txBody>
      </p:sp>
      <p:pic>
        <p:nvPicPr>
          <p:cNvPr id="6861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065" y="2362202"/>
            <a:ext cx="3261632" cy="4495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6714" y="2786743"/>
            <a:ext cx="7870371" cy="4071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7368" y="762001"/>
            <a:ext cx="11791950" cy="1817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21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-65322"/>
            <a:ext cx="6019800" cy="3766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6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26973"/>
            <a:ext cx="5987143" cy="3352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63343" y="-119746"/>
            <a:ext cx="6128657" cy="374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81058" y="2394861"/>
            <a:ext cx="5965372" cy="4615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5"/>
          <p:cNvSpPr>
            <a:spLocks noChangeArrowheads="1"/>
          </p:cNvSpPr>
          <p:nvPr/>
        </p:nvSpPr>
        <p:spPr bwMode="auto">
          <a:xfrm>
            <a:off x="0" y="5753100"/>
            <a:ext cx="12192000" cy="1104900"/>
          </a:xfrm>
          <a:prstGeom prst="rect">
            <a:avLst/>
          </a:prstGeom>
          <a:solidFill>
            <a:srgbClr val="E2E9E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67" name="矩形 7"/>
          <p:cNvSpPr>
            <a:spLocks noChangeArrowheads="1"/>
          </p:cNvSpPr>
          <p:nvPr/>
        </p:nvSpPr>
        <p:spPr bwMode="auto">
          <a:xfrm>
            <a:off x="7128566" y="2569610"/>
            <a:ext cx="4767961" cy="205857"/>
          </a:xfrm>
          <a:prstGeom prst="rect">
            <a:avLst/>
          </a:prstGeom>
          <a:solidFill>
            <a:srgbClr val="31486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2" name="组合 37"/>
          <p:cNvGrpSpPr/>
          <p:nvPr/>
        </p:nvGrpSpPr>
        <p:grpSpPr>
          <a:xfrm>
            <a:off x="0" y="6362700"/>
            <a:ext cx="12192000" cy="495299"/>
            <a:chOff x="0" y="6362700"/>
            <a:chExt cx="12192000" cy="495299"/>
          </a:xfrm>
        </p:grpSpPr>
        <p:sp>
          <p:nvSpPr>
            <p:cNvPr id="39" name="矩形 2"/>
            <p:cNvSpPr>
              <a:spLocks noChangeArrowheads="1"/>
            </p:cNvSpPr>
            <p:nvPr/>
          </p:nvSpPr>
          <p:spPr bwMode="auto">
            <a:xfrm>
              <a:off x="0" y="6362700"/>
              <a:ext cx="12192000" cy="495299"/>
            </a:xfrm>
            <a:prstGeom prst="rect">
              <a:avLst/>
            </a:prstGeom>
            <a:solidFill>
              <a:srgbClr val="E2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fld id="{5D537FA9-566A-4B70-A467-AC0987507B54}" type="datetime1">
                <a:rPr lang="zh-CN" altLang="en-US" sz="140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pPr algn="ctr" eaLnBrk="1" hangingPunct="1"/>
                <a:t>2015/9/17</a:t>
              </a:fld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t>       中央财经大学      </a:t>
              </a:r>
              <a:endParaRPr lang="zh-CN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1437938" y="6463782"/>
              <a:ext cx="7540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</a:t>
              </a:r>
              <a:fld id="{33902388-11AE-442E-8827-A5761E888D86}" type="slidenum">
                <a:rPr lang="zh-CN" altLang="en-US" sz="140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pPr algn="ctr"/>
                <a:t>18</a:t>
              </a:fld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页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Group 12"/>
          <p:cNvGrpSpPr>
            <a:grpSpLocks/>
          </p:cNvGrpSpPr>
          <p:nvPr/>
        </p:nvGrpSpPr>
        <p:grpSpPr bwMode="auto">
          <a:xfrm>
            <a:off x="1467655" y="347845"/>
            <a:ext cx="5840648" cy="5067109"/>
            <a:chOff x="1568" y="1032"/>
            <a:chExt cx="2920" cy="2847"/>
          </a:xfrm>
        </p:grpSpPr>
        <p:sp>
          <p:nvSpPr>
            <p:cNvPr id="42" name="Oval 5"/>
            <p:cNvSpPr>
              <a:spLocks noChangeArrowheads="1"/>
            </p:cNvSpPr>
            <p:nvPr/>
          </p:nvSpPr>
          <p:spPr bwMode="auto">
            <a:xfrm>
              <a:off x="2101" y="1032"/>
              <a:ext cx="1739" cy="1752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Oval 6"/>
            <p:cNvSpPr>
              <a:spLocks noChangeArrowheads="1"/>
            </p:cNvSpPr>
            <p:nvPr/>
          </p:nvSpPr>
          <p:spPr bwMode="auto">
            <a:xfrm>
              <a:off x="2710" y="2103"/>
              <a:ext cx="1738" cy="1776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Oval 7"/>
            <p:cNvSpPr>
              <a:spLocks noChangeArrowheads="1"/>
            </p:cNvSpPr>
            <p:nvPr/>
          </p:nvSpPr>
          <p:spPr bwMode="auto">
            <a:xfrm>
              <a:off x="1568" y="2103"/>
              <a:ext cx="1696" cy="1776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Text Box 8"/>
            <p:cNvSpPr txBox="1">
              <a:spLocks noChangeArrowheads="1"/>
            </p:cNvSpPr>
            <p:nvPr/>
          </p:nvSpPr>
          <p:spPr bwMode="auto">
            <a:xfrm>
              <a:off x="2240" y="1456"/>
              <a:ext cx="1512" cy="2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dirty="0" smtClean="0">
                  <a:latin typeface="微软雅黑" pitchFamily="34" charset="-122"/>
                  <a:ea typeface="微软雅黑" pitchFamily="34" charset="-122"/>
                </a:rPr>
                <a:t>能力</a:t>
              </a:r>
              <a:endParaRPr lang="zh-CN" altLang="en-US" sz="28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" name="Text Box 9"/>
            <p:cNvSpPr txBox="1">
              <a:spLocks noChangeArrowheads="1"/>
            </p:cNvSpPr>
            <p:nvPr/>
          </p:nvSpPr>
          <p:spPr bwMode="auto">
            <a:xfrm>
              <a:off x="1768" y="2929"/>
              <a:ext cx="1099" cy="2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  <a:buClrTx/>
                <a:buFontTx/>
                <a:buNone/>
              </a:pPr>
              <a:r>
                <a:rPr lang="zh-CN" altLang="en-US" sz="2800" dirty="0" smtClean="0">
                  <a:latin typeface="微软雅黑" pitchFamily="34" charset="-122"/>
                  <a:ea typeface="微软雅黑" pitchFamily="34" charset="-122"/>
                </a:rPr>
                <a:t>动机</a:t>
              </a:r>
              <a:endParaRPr lang="zh-CN" altLang="en-US" sz="28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7" name="Text Box 10"/>
            <p:cNvSpPr txBox="1">
              <a:spLocks noChangeArrowheads="1"/>
            </p:cNvSpPr>
            <p:nvPr/>
          </p:nvSpPr>
          <p:spPr bwMode="auto">
            <a:xfrm>
              <a:off x="3228" y="2909"/>
              <a:ext cx="1260" cy="2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r>
                <a:rPr lang="zh-CN" altLang="en-US" sz="2800" dirty="0" smtClean="0">
                  <a:latin typeface="微软雅黑" pitchFamily="34" charset="-122"/>
                  <a:ea typeface="微软雅黑" pitchFamily="34" charset="-122"/>
                </a:rPr>
                <a:t>    机会</a:t>
              </a:r>
              <a:endParaRPr lang="zh-CN" altLang="en-US" sz="20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8" name="Text Box 11"/>
            <p:cNvSpPr txBox="1">
              <a:spLocks noChangeArrowheads="1"/>
            </p:cNvSpPr>
            <p:nvPr/>
          </p:nvSpPr>
          <p:spPr bwMode="auto">
            <a:xfrm>
              <a:off x="2592" y="2411"/>
              <a:ext cx="807" cy="2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  <a:buClrTx/>
                <a:buFontTx/>
                <a:buNone/>
              </a:pPr>
              <a:r>
                <a:rPr lang="zh-CN" altLang="en-US" sz="2800" b="1" dirty="0" smtClean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教学效果</a:t>
              </a:r>
              <a:endParaRPr lang="zh-CN" altLang="en-US" sz="2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文本框 5"/>
          <p:cNvSpPr>
            <a:spLocks noChangeArrowheads="1"/>
          </p:cNvSpPr>
          <p:nvPr/>
        </p:nvSpPr>
        <p:spPr bwMode="auto">
          <a:xfrm>
            <a:off x="6646126" y="1687550"/>
            <a:ext cx="59237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lvl="0" algn="ctr" eaLnBrk="1" hangingPunct="1"/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构建全方位教学支持</a:t>
            </a:r>
            <a:r>
              <a:rPr lang="en-US" altLang="zh-CN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AMO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体系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文本框 5"/>
          <p:cNvSpPr>
            <a:spLocks noChangeArrowheads="1"/>
          </p:cNvSpPr>
          <p:nvPr/>
        </p:nvSpPr>
        <p:spPr bwMode="auto">
          <a:xfrm>
            <a:off x="6268271" y="591014"/>
            <a:ext cx="59237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lvl="0" algn="ctr" eaLnBrk="1" hangingPunct="1"/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借鉴与学习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14"/>
          <p:cNvSpPr>
            <a:spLocks noChangeArrowheads="1"/>
          </p:cNvSpPr>
          <p:nvPr/>
        </p:nvSpPr>
        <p:spPr bwMode="auto">
          <a:xfrm>
            <a:off x="8197850" y="3429000"/>
            <a:ext cx="3087688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endParaRPr lang="en-US" altLang="zh-CN" b="1">
              <a:solidFill>
                <a:srgbClr val="7F7F7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" name="组合 3"/>
          <p:cNvGrpSpPr/>
          <p:nvPr/>
        </p:nvGrpSpPr>
        <p:grpSpPr>
          <a:xfrm>
            <a:off x="0" y="6362700"/>
            <a:ext cx="12192000" cy="495299"/>
            <a:chOff x="0" y="6362700"/>
            <a:chExt cx="12192000" cy="495299"/>
          </a:xfrm>
        </p:grpSpPr>
        <p:sp>
          <p:nvSpPr>
            <p:cNvPr id="7" name="矩形 2"/>
            <p:cNvSpPr>
              <a:spLocks noChangeArrowheads="1"/>
            </p:cNvSpPr>
            <p:nvPr/>
          </p:nvSpPr>
          <p:spPr bwMode="auto">
            <a:xfrm>
              <a:off x="0" y="6362700"/>
              <a:ext cx="12192000" cy="495299"/>
            </a:xfrm>
            <a:prstGeom prst="rect">
              <a:avLst/>
            </a:prstGeom>
            <a:solidFill>
              <a:srgbClr val="E2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fld id="{5D537FA9-566A-4B70-A467-AC0987507B54}" type="datetime1">
                <a:rPr lang="zh-CN" altLang="en-US" sz="140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pPr algn="ctr" eaLnBrk="1" hangingPunct="1"/>
                <a:t>2015/9/17</a:t>
              </a:fld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t>       中央财经大学     </a:t>
              </a:r>
              <a:endParaRPr lang="zh-CN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1437938" y="6463782"/>
              <a:ext cx="7540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</a:t>
              </a:r>
              <a:fld id="{33902388-11AE-442E-8827-A5761E888D86}" type="slidenum">
                <a:rPr lang="zh-CN" altLang="en-US" sz="140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pPr algn="ctr"/>
                <a:t>19</a:t>
              </a:fld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页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5"/>
          <p:cNvGrpSpPr>
            <a:grpSpLocks/>
          </p:cNvGrpSpPr>
          <p:nvPr/>
        </p:nvGrpSpPr>
        <p:grpSpPr bwMode="auto">
          <a:xfrm>
            <a:off x="10845628" y="0"/>
            <a:ext cx="951576" cy="2041525"/>
            <a:chOff x="10211972" y="0"/>
            <a:chExt cx="951624" cy="2042347"/>
          </a:xfrm>
        </p:grpSpPr>
        <p:sp>
          <p:nvSpPr>
            <p:cNvPr id="11" name="矩形 15"/>
            <p:cNvSpPr>
              <a:spLocks noChangeArrowheads="1"/>
            </p:cNvSpPr>
            <p:nvPr/>
          </p:nvSpPr>
          <p:spPr bwMode="auto">
            <a:xfrm>
              <a:off x="10211972" y="0"/>
              <a:ext cx="174625" cy="2042347"/>
            </a:xfrm>
            <a:prstGeom prst="rect">
              <a:avLst/>
            </a:prstGeom>
            <a:solidFill>
              <a:srgbClr val="314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" name="矩形 16"/>
            <p:cNvSpPr>
              <a:spLocks noChangeArrowheads="1"/>
            </p:cNvSpPr>
            <p:nvPr/>
          </p:nvSpPr>
          <p:spPr bwMode="auto">
            <a:xfrm>
              <a:off x="10548012" y="1008725"/>
              <a:ext cx="615584" cy="92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 sz="2800" b="1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3" name="文本框 5"/>
          <p:cNvSpPr>
            <a:spLocks noChangeArrowheads="1"/>
          </p:cNvSpPr>
          <p:nvPr/>
        </p:nvSpPr>
        <p:spPr bwMode="auto">
          <a:xfrm>
            <a:off x="-1" y="427462"/>
            <a:ext cx="76635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lvl="0" algn="ctr" eaLnBrk="1" hangingPunct="1"/>
            <a:r>
              <a:rPr lang="en-US" altLang="zh-CN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助力教师教学发展，推动持续学习（</a:t>
            </a:r>
            <a:r>
              <a:rPr lang="en-US" altLang="zh-CN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sz="28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66122" y="1317174"/>
            <a:ext cx="3261632" cy="4495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997477" y="2357301"/>
            <a:ext cx="3182638" cy="2862322"/>
          </a:xfrm>
          <a:prstGeom prst="rect">
            <a:avLst/>
          </a:prstGeom>
          <a:noFill/>
          <a:ln w="28575">
            <a:solidFill>
              <a:schemeClr val="bg1">
                <a:lumMod val="65000"/>
              </a:schemeClr>
            </a:solidFill>
            <a:prstDash val="dash"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 </a:t>
            </a:r>
            <a:r>
              <a:rPr lang="en-US" altLang="zh-CN" sz="2400" b="1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&amp; </a:t>
            </a:r>
            <a:r>
              <a:rPr lang="zh-CN" altLang="en-US" sz="2400" b="1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学相长</a:t>
            </a:r>
            <a:endParaRPr lang="en-US" altLang="zh-CN" sz="2400" b="1" dirty="0" smtClean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引进来 </a:t>
            </a:r>
            <a:r>
              <a:rPr lang="en-US" altLang="zh-CN" sz="2400" b="1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&amp; </a:t>
            </a:r>
            <a:r>
              <a:rPr lang="zh-CN" altLang="en-US" sz="2400" b="1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走出去</a:t>
            </a:r>
            <a:endParaRPr lang="en-US" altLang="zh-CN" sz="2400" b="1" dirty="0" smtClean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通用化 </a:t>
            </a:r>
            <a:r>
              <a:rPr lang="en-US" altLang="zh-CN" sz="2400" b="1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&amp; </a:t>
            </a:r>
            <a:r>
              <a:rPr lang="zh-CN" altLang="en-US" sz="2400" b="1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专题化</a:t>
            </a:r>
            <a:endParaRPr lang="en-US" altLang="zh-CN" sz="2400" b="1" dirty="0" smtClean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</a:pPr>
            <a:endParaRPr lang="en-US" altLang="zh-CN" sz="2400" dirty="0" smtClean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</a:pPr>
            <a:endParaRPr lang="en-US" altLang="zh-CN" sz="2400" dirty="0" smtClean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813275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14"/>
          <p:cNvSpPr>
            <a:spLocks noChangeArrowheads="1"/>
          </p:cNvSpPr>
          <p:nvPr/>
        </p:nvSpPr>
        <p:spPr bwMode="auto">
          <a:xfrm>
            <a:off x="8197850" y="3429000"/>
            <a:ext cx="3087688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endParaRPr lang="en-US" altLang="zh-CN" b="1">
              <a:solidFill>
                <a:srgbClr val="7F7F7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437938" y="6463782"/>
            <a:ext cx="7540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fld id="{33902388-11AE-442E-8827-A5761E888D86}" type="slidenum">
              <a:rPr lang="zh-CN" altLang="en-US" sz="140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 algn="ctr"/>
              <a:t>2</a:t>
            </a:fld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 descr="D:\临时文~1\Temp\WeChat Files\83388264374186001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11877" y="83459"/>
            <a:ext cx="5232423" cy="66620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800" y="76200"/>
            <a:ext cx="4927600" cy="6705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47813275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14"/>
          <p:cNvSpPr>
            <a:spLocks noChangeArrowheads="1"/>
          </p:cNvSpPr>
          <p:nvPr/>
        </p:nvSpPr>
        <p:spPr bwMode="auto">
          <a:xfrm>
            <a:off x="8197850" y="3429000"/>
            <a:ext cx="3087688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endParaRPr lang="en-US" altLang="zh-CN" b="1">
              <a:solidFill>
                <a:srgbClr val="7F7F7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" name="组合 3"/>
          <p:cNvGrpSpPr/>
          <p:nvPr/>
        </p:nvGrpSpPr>
        <p:grpSpPr>
          <a:xfrm>
            <a:off x="0" y="6362700"/>
            <a:ext cx="12192000" cy="495299"/>
            <a:chOff x="0" y="6362700"/>
            <a:chExt cx="12192000" cy="495299"/>
          </a:xfrm>
        </p:grpSpPr>
        <p:sp>
          <p:nvSpPr>
            <p:cNvPr id="7" name="矩形 2"/>
            <p:cNvSpPr>
              <a:spLocks noChangeArrowheads="1"/>
            </p:cNvSpPr>
            <p:nvPr/>
          </p:nvSpPr>
          <p:spPr bwMode="auto">
            <a:xfrm>
              <a:off x="0" y="6362700"/>
              <a:ext cx="12192000" cy="495299"/>
            </a:xfrm>
            <a:prstGeom prst="rect">
              <a:avLst/>
            </a:prstGeom>
            <a:solidFill>
              <a:srgbClr val="E2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fld id="{5D537FA9-566A-4B70-A467-AC0987507B54}" type="datetime1">
                <a:rPr lang="zh-CN" altLang="en-US" sz="140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pPr algn="ctr" eaLnBrk="1" hangingPunct="1"/>
                <a:t>2015/9/17</a:t>
              </a:fld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t>       中央财经大学     </a:t>
              </a:r>
              <a:endParaRPr lang="zh-CN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1437938" y="6463782"/>
              <a:ext cx="7540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</a:t>
              </a:r>
              <a:fld id="{33902388-11AE-442E-8827-A5761E888D86}" type="slidenum">
                <a:rPr lang="zh-CN" altLang="en-US" sz="140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pPr algn="ctr"/>
                <a:t>20</a:t>
              </a:fld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页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5"/>
          <p:cNvGrpSpPr>
            <a:grpSpLocks/>
          </p:cNvGrpSpPr>
          <p:nvPr/>
        </p:nvGrpSpPr>
        <p:grpSpPr bwMode="auto">
          <a:xfrm>
            <a:off x="10845628" y="0"/>
            <a:ext cx="951576" cy="2041525"/>
            <a:chOff x="10211972" y="0"/>
            <a:chExt cx="951624" cy="2042347"/>
          </a:xfrm>
        </p:grpSpPr>
        <p:sp>
          <p:nvSpPr>
            <p:cNvPr id="11" name="矩形 15"/>
            <p:cNvSpPr>
              <a:spLocks noChangeArrowheads="1"/>
            </p:cNvSpPr>
            <p:nvPr/>
          </p:nvSpPr>
          <p:spPr bwMode="auto">
            <a:xfrm>
              <a:off x="10211972" y="0"/>
              <a:ext cx="174625" cy="2042347"/>
            </a:xfrm>
            <a:prstGeom prst="rect">
              <a:avLst/>
            </a:prstGeom>
            <a:solidFill>
              <a:srgbClr val="314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" name="矩形 16"/>
            <p:cNvSpPr>
              <a:spLocks noChangeArrowheads="1"/>
            </p:cNvSpPr>
            <p:nvPr/>
          </p:nvSpPr>
          <p:spPr bwMode="auto">
            <a:xfrm>
              <a:off x="10548012" y="1008725"/>
              <a:ext cx="615584" cy="92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 sz="2800" b="1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pic>
        <p:nvPicPr>
          <p:cNvPr id="952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822" y="1137557"/>
            <a:ext cx="6643007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文本框 1"/>
          <p:cNvSpPr txBox="1"/>
          <p:nvPr/>
        </p:nvSpPr>
        <p:spPr>
          <a:xfrm>
            <a:off x="459060" y="4942889"/>
            <a:ext cx="51579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n-lt"/>
              </a:rPr>
              <a:t>课堂教学、教改课题、规划教材</a:t>
            </a:r>
            <a:endParaRPr lang="en-US" altLang="zh-CN" sz="2400" dirty="0" smtClean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n-lt"/>
              </a:rPr>
              <a:t>精品课程、教学成果奖</a:t>
            </a:r>
            <a:endParaRPr lang="zh-CN" altLang="en-US" sz="2400" dirty="0">
              <a:latin typeface="+mn-lt"/>
            </a:endParaRPr>
          </a:p>
        </p:txBody>
      </p:sp>
      <p:sp>
        <p:nvSpPr>
          <p:cNvPr id="13" name="文本框 5"/>
          <p:cNvSpPr>
            <a:spLocks noChangeArrowheads="1"/>
          </p:cNvSpPr>
          <p:nvPr/>
        </p:nvSpPr>
        <p:spPr bwMode="auto">
          <a:xfrm>
            <a:off x="-1" y="427462"/>
            <a:ext cx="76635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lvl="0" algn="ctr" eaLnBrk="1" hangingPunct="1"/>
            <a:r>
              <a:rPr lang="en-US" altLang="zh-CN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2. 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通过教学奖项，激发教学动机和意愿（</a:t>
            </a:r>
            <a:r>
              <a:rPr lang="en-US" altLang="zh-CN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M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sz="28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6" name="Diagram 6"/>
          <p:cNvGraphicFramePr/>
          <p:nvPr>
            <p:extLst>
              <p:ext uri="{D42A27DB-BD31-4B8C-83A1-F6EECF244321}">
                <p14:modId xmlns:p14="http://schemas.microsoft.com/office/powerpoint/2010/main" xmlns="" val="2847330844"/>
              </p:ext>
            </p:extLst>
          </p:nvPr>
        </p:nvGraphicFramePr>
        <p:xfrm>
          <a:off x="6666836" y="1295174"/>
          <a:ext cx="5229923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xmlns="" val="247813275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14"/>
          <p:cNvSpPr>
            <a:spLocks noChangeArrowheads="1"/>
          </p:cNvSpPr>
          <p:nvPr/>
        </p:nvSpPr>
        <p:spPr bwMode="auto">
          <a:xfrm>
            <a:off x="8197850" y="3429000"/>
            <a:ext cx="3087688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endParaRPr lang="en-US" altLang="zh-CN" b="1">
              <a:solidFill>
                <a:srgbClr val="7F7F7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" name="组合 3"/>
          <p:cNvGrpSpPr/>
          <p:nvPr/>
        </p:nvGrpSpPr>
        <p:grpSpPr>
          <a:xfrm>
            <a:off x="0" y="6362700"/>
            <a:ext cx="12192000" cy="495299"/>
            <a:chOff x="0" y="6362700"/>
            <a:chExt cx="12192000" cy="495299"/>
          </a:xfrm>
        </p:grpSpPr>
        <p:sp>
          <p:nvSpPr>
            <p:cNvPr id="7" name="矩形 2"/>
            <p:cNvSpPr>
              <a:spLocks noChangeArrowheads="1"/>
            </p:cNvSpPr>
            <p:nvPr/>
          </p:nvSpPr>
          <p:spPr bwMode="auto">
            <a:xfrm>
              <a:off x="0" y="6362700"/>
              <a:ext cx="12192000" cy="495299"/>
            </a:xfrm>
            <a:prstGeom prst="rect">
              <a:avLst/>
            </a:prstGeom>
            <a:solidFill>
              <a:srgbClr val="E2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fld id="{5D537FA9-566A-4B70-A467-AC0987507B54}" type="datetime1">
                <a:rPr lang="zh-CN" altLang="en-US" sz="140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pPr algn="ctr" eaLnBrk="1" hangingPunct="1"/>
                <a:t>2015/9/17</a:t>
              </a:fld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t>       中央财经大学     </a:t>
              </a:r>
              <a:endParaRPr lang="zh-CN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1437938" y="6463782"/>
              <a:ext cx="7540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</a:t>
              </a:r>
              <a:fld id="{33902388-11AE-442E-8827-A5761E888D86}" type="slidenum">
                <a:rPr lang="zh-CN" altLang="en-US" sz="140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pPr algn="ctr"/>
                <a:t>21</a:t>
              </a:fld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页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5"/>
          <p:cNvGrpSpPr>
            <a:grpSpLocks/>
          </p:cNvGrpSpPr>
          <p:nvPr/>
        </p:nvGrpSpPr>
        <p:grpSpPr bwMode="auto">
          <a:xfrm>
            <a:off x="10845628" y="0"/>
            <a:ext cx="951576" cy="2041525"/>
            <a:chOff x="10211972" y="0"/>
            <a:chExt cx="951624" cy="2042347"/>
          </a:xfrm>
        </p:grpSpPr>
        <p:sp>
          <p:nvSpPr>
            <p:cNvPr id="11" name="矩形 15"/>
            <p:cNvSpPr>
              <a:spLocks noChangeArrowheads="1"/>
            </p:cNvSpPr>
            <p:nvPr/>
          </p:nvSpPr>
          <p:spPr bwMode="auto">
            <a:xfrm>
              <a:off x="10211972" y="0"/>
              <a:ext cx="174625" cy="2042347"/>
            </a:xfrm>
            <a:prstGeom prst="rect">
              <a:avLst/>
            </a:prstGeom>
            <a:solidFill>
              <a:srgbClr val="314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" name="矩形 16"/>
            <p:cNvSpPr>
              <a:spLocks noChangeArrowheads="1"/>
            </p:cNvSpPr>
            <p:nvPr/>
          </p:nvSpPr>
          <p:spPr bwMode="auto">
            <a:xfrm>
              <a:off x="10548012" y="1008725"/>
              <a:ext cx="615584" cy="92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 sz="2800" b="1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3" name="文本框 5"/>
          <p:cNvSpPr>
            <a:spLocks noChangeArrowheads="1"/>
          </p:cNvSpPr>
          <p:nvPr/>
        </p:nvSpPr>
        <p:spPr bwMode="auto">
          <a:xfrm>
            <a:off x="-1" y="427462"/>
            <a:ext cx="70430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lvl="0" algn="ctr" eaLnBrk="1" hangingPunct="1"/>
            <a:r>
              <a:rPr lang="en-US" altLang="zh-CN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3. 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完善教学配套支持，全方位给予保障</a:t>
            </a:r>
            <a:endParaRPr lang="zh-CN" altLang="en-US" sz="28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4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46622718"/>
              </p:ext>
            </p:extLst>
          </p:nvPr>
        </p:nvGraphicFramePr>
        <p:xfrm>
          <a:off x="1066800" y="2149439"/>
          <a:ext cx="8893629" cy="2980833"/>
        </p:xfrm>
        <a:graphic>
          <a:graphicData uri="http://schemas.openxmlformats.org/drawingml/2006/table">
            <a:tbl>
              <a:tblPr/>
              <a:tblGrid>
                <a:gridCol w="8893629"/>
              </a:tblGrid>
              <a:tr h="437861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  <a:sym typeface="Calibri" pitchFamily="34" charset="0"/>
                      </a:endParaRPr>
                    </a:p>
                  </a:txBody>
                  <a:tcPr marL="91443" marR="91443" marT="45717" marB="45717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14865"/>
                    </a:solidFill>
                  </a:tcPr>
                </a:tc>
              </a:tr>
              <a:tr h="14622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marL="91443" marR="91443" marT="45717" marB="45717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</a:tr>
              <a:tr h="465351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200" b="1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+mn-cs"/>
                          <a:sym typeface="Calibri" pitchFamily="34" charset="0"/>
                        </a:rPr>
                        <a:t>1. </a:t>
                      </a:r>
                      <a:r>
                        <a:rPr lang="zh-CN" altLang="en-US" sz="2200" b="1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+mn-cs"/>
                          <a:sym typeface="Calibri" pitchFamily="34" charset="0"/>
                        </a:rPr>
                        <a:t>图书馆功能定位</a:t>
                      </a:r>
                      <a:r>
                        <a:rPr lang="zh-CN" altLang="en-US" sz="22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+mn-cs"/>
                          <a:sym typeface="Calibri" pitchFamily="34" charset="0"/>
                        </a:rPr>
                        <a:t>：</a:t>
                      </a:r>
                      <a:endParaRPr lang="en-US" altLang="zh-CN" sz="2200" kern="1200" dirty="0" smtClean="0"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  <a:cs typeface="+mn-cs"/>
                        <a:sym typeface="Calibri" pitchFamily="34" charset="0"/>
                      </a:endParaRPr>
                    </a:p>
                  </a:txBody>
                  <a:tcPr marL="91443" marR="91443" marT="45717" marB="45717"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8D8D8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65351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200" b="1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+mn-cs"/>
                          <a:sym typeface="Calibri" pitchFamily="34" charset="0"/>
                        </a:rPr>
                        <a:t>2. </a:t>
                      </a:r>
                      <a:r>
                        <a:rPr lang="zh-CN" altLang="en-US" sz="2200" b="1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+mn-cs"/>
                          <a:sym typeface="Calibri" pitchFamily="34" charset="0"/>
                        </a:rPr>
                        <a:t>教学新技术支持</a:t>
                      </a:r>
                      <a:r>
                        <a:rPr lang="zh-CN" altLang="en-US" sz="22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+mn-cs"/>
                          <a:sym typeface="Calibri" pitchFamily="34" charset="0"/>
                        </a:rPr>
                        <a:t>：</a:t>
                      </a:r>
                      <a:endParaRPr lang="en-US" altLang="zh-CN" sz="2200" kern="1200" dirty="0" smtClean="0"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  <a:cs typeface="+mn-cs"/>
                        <a:sym typeface="Calibri" pitchFamily="34" charset="0"/>
                      </a:endParaRPr>
                    </a:p>
                  </a:txBody>
                  <a:tcPr marL="91443" marR="91443" marT="45717" marB="45717" anchor="ctr" horzOverflow="overflow">
                    <a:lnL cap="flat">
                      <a:noFill/>
                    </a:lnL>
                    <a:lnR cap="flat">
                      <a:noFill/>
                    </a:lnR>
                    <a:lnT w="19050" cap="flat" cmpd="sng" algn="ctr">
                      <a:solidFill>
                        <a:srgbClr val="D8D8D8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8D8D8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65351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200" b="1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+mn-cs"/>
                          <a:sym typeface="Calibri" pitchFamily="34" charset="0"/>
                        </a:rPr>
                        <a:t>3. </a:t>
                      </a:r>
                      <a:r>
                        <a:rPr lang="zh-CN" altLang="en-US" sz="2200" b="1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+mn-cs"/>
                          <a:sym typeface="Calibri" pitchFamily="34" charset="0"/>
                        </a:rPr>
                        <a:t>通用技能辅导</a:t>
                      </a:r>
                      <a:r>
                        <a:rPr lang="zh-CN" altLang="en-US" sz="22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+mn-cs"/>
                          <a:sym typeface="Calibri" pitchFamily="34" charset="0"/>
                        </a:rPr>
                        <a:t>：学校公共课？学院设置中心，计入公共服务工作量？</a:t>
                      </a:r>
                      <a:endParaRPr lang="en-US" altLang="zh-CN" sz="2200" kern="1200" dirty="0" smtClean="0"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  <a:cs typeface="+mn-cs"/>
                        <a:sym typeface="Calibri" pitchFamily="34" charset="0"/>
                      </a:endParaRPr>
                    </a:p>
                  </a:txBody>
                  <a:tcPr marL="91443" marR="91443" marT="45717" marB="45717" anchor="ctr" horzOverflow="overflow">
                    <a:lnL cap="flat">
                      <a:noFill/>
                    </a:lnL>
                    <a:lnR cap="flat">
                      <a:noFill/>
                    </a:lnR>
                    <a:lnT w="19050" cap="flat" cmpd="sng" algn="ctr">
                      <a:solidFill>
                        <a:srgbClr val="D8D8D8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8D8D8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62037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200" b="1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+mn-cs"/>
                          <a:sym typeface="Calibri" pitchFamily="34" charset="0"/>
                        </a:rPr>
                        <a:t>4. </a:t>
                      </a:r>
                      <a:r>
                        <a:rPr lang="zh-CN" altLang="en-US" sz="2200" b="1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+mn-cs"/>
                          <a:sym typeface="Calibri" pitchFamily="34" charset="0"/>
                        </a:rPr>
                        <a:t>助教培训开发</a:t>
                      </a:r>
                      <a:r>
                        <a:rPr lang="zh-CN" altLang="en-US" sz="22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+mn-cs"/>
                          <a:sym typeface="Calibri" pitchFamily="34" charset="0"/>
                        </a:rPr>
                        <a:t>：学校层面、学院层面；“约束</a:t>
                      </a:r>
                      <a:r>
                        <a:rPr lang="en-US" altLang="zh-CN" sz="22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+mn-cs"/>
                          <a:sym typeface="Calibri" pitchFamily="34" charset="0"/>
                        </a:rPr>
                        <a:t>-</a:t>
                      </a:r>
                      <a:r>
                        <a:rPr lang="zh-CN" altLang="en-US" sz="22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+mn-cs"/>
                          <a:sym typeface="Calibri" pitchFamily="34" charset="0"/>
                        </a:rPr>
                        <a:t>牵引</a:t>
                      </a:r>
                      <a:r>
                        <a:rPr lang="en-US" altLang="zh-CN" sz="22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+mn-cs"/>
                          <a:sym typeface="Calibri" pitchFamily="34" charset="0"/>
                        </a:rPr>
                        <a:t>-</a:t>
                      </a:r>
                      <a:r>
                        <a:rPr lang="zh-CN" altLang="en-US" sz="22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+mn-cs"/>
                          <a:sym typeface="Calibri" pitchFamily="34" charset="0"/>
                        </a:rPr>
                        <a:t>激励</a:t>
                      </a:r>
                      <a:r>
                        <a:rPr lang="en-US" altLang="zh-CN" sz="22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+mn-cs"/>
                          <a:sym typeface="Calibri" pitchFamily="34" charset="0"/>
                        </a:rPr>
                        <a:t>-</a:t>
                      </a:r>
                      <a:r>
                        <a:rPr lang="zh-CN" altLang="en-US" sz="22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cs typeface="+mn-cs"/>
                          <a:sym typeface="Calibri" pitchFamily="34" charset="0"/>
                        </a:rPr>
                        <a:t>淘汰”机制</a:t>
                      </a:r>
                      <a:endParaRPr lang="en-US" altLang="zh-CN" sz="2200" kern="1200" dirty="0" smtClean="0"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  <a:cs typeface="+mn-cs"/>
                        <a:sym typeface="Calibri" pitchFamily="34" charset="0"/>
                      </a:endParaRPr>
                    </a:p>
                  </a:txBody>
                  <a:tcPr marL="91443" marR="91443" marT="45717" marB="45717" anchor="ctr" horzOverflow="overflow">
                    <a:lnL cap="flat">
                      <a:noFill/>
                    </a:lnL>
                    <a:lnR cap="flat">
                      <a:noFill/>
                    </a:lnR>
                    <a:lnT w="19050" cap="flat" cmpd="sng" algn="ctr">
                      <a:solidFill>
                        <a:srgbClr val="D8D8D8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8D8D8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47813275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矩形 2"/>
          <p:cNvSpPr>
            <a:spLocks noChangeArrowheads="1"/>
          </p:cNvSpPr>
          <p:nvPr/>
        </p:nvSpPr>
        <p:spPr bwMode="auto">
          <a:xfrm>
            <a:off x="0" y="4852988"/>
            <a:ext cx="12192000" cy="2005012"/>
          </a:xfrm>
          <a:prstGeom prst="rect">
            <a:avLst/>
          </a:prstGeom>
          <a:solidFill>
            <a:srgbClr val="E2E9E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8" name="矩形 7"/>
          <p:cNvSpPr>
            <a:spLocks noChangeArrowheads="1"/>
          </p:cNvSpPr>
          <p:nvPr/>
        </p:nvSpPr>
        <p:spPr bwMode="auto">
          <a:xfrm>
            <a:off x="4633158" y="5084763"/>
            <a:ext cx="2749471" cy="961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第二组    刘建伟</a:t>
            </a:r>
            <a:endParaRPr lang="en-US" altLang="zh-CN" sz="2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国防经济与管理研究院</a:t>
            </a:r>
            <a:endParaRPr lang="en-US" altLang="zh-CN" sz="2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9" name="矩形 8"/>
          <p:cNvSpPr>
            <a:spLocks noChangeArrowheads="1"/>
          </p:cNvSpPr>
          <p:nvPr/>
        </p:nvSpPr>
        <p:spPr bwMode="auto">
          <a:xfrm>
            <a:off x="1435100" y="0"/>
            <a:ext cx="1343025" cy="685800"/>
          </a:xfrm>
          <a:prstGeom prst="rect">
            <a:avLst/>
          </a:prstGeom>
          <a:solidFill>
            <a:srgbClr val="31486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30" name="直接连接符 9"/>
          <p:cNvSpPr>
            <a:spLocks noChangeShapeType="1"/>
          </p:cNvSpPr>
          <p:nvPr/>
        </p:nvSpPr>
        <p:spPr bwMode="auto">
          <a:xfrm>
            <a:off x="0" y="685800"/>
            <a:ext cx="12192000" cy="0"/>
          </a:xfrm>
          <a:prstGeom prst="line">
            <a:avLst/>
          </a:prstGeom>
          <a:noFill/>
          <a:ln w="6350">
            <a:solidFill>
              <a:srgbClr val="BFBFBF">
                <a:alpha val="50195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06679" y="2230453"/>
            <a:ext cx="639149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latin typeface="+mj-lt"/>
                <a:ea typeface="微软雅黑" pitchFamily="34" charset="-122"/>
                <a:cs typeface="+mj-cs"/>
                <a:sym typeface="Calibri Light" pitchFamily="34" charset="0"/>
              </a:rPr>
              <a:t>二、教学大纲的文化观感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1"/>
          <p:cNvSpPr>
            <a:spLocks noChangeArrowheads="1"/>
          </p:cNvSpPr>
          <p:nvPr/>
        </p:nvSpPr>
        <p:spPr bwMode="auto">
          <a:xfrm>
            <a:off x="0" y="-18097"/>
            <a:ext cx="12192000" cy="6858000"/>
          </a:xfrm>
          <a:custGeom>
            <a:avLst/>
            <a:gdLst>
              <a:gd name="T0" fmla="*/ 0 w 12192000"/>
              <a:gd name="T1" fmla="*/ 0 h 5943600"/>
              <a:gd name="T2" fmla="*/ 10537372 w 12192000"/>
              <a:gd name="T3" fmla="*/ 2161682 h 5943600"/>
              <a:gd name="T4" fmla="*/ 12192000 w 12192000"/>
              <a:gd name="T5" fmla="*/ 7913077 h 5943600"/>
              <a:gd name="T6" fmla="*/ 0 w 12192000"/>
              <a:gd name="T7" fmla="*/ 7913077 h 5943600"/>
              <a:gd name="T8" fmla="*/ 0 w 12192000"/>
              <a:gd name="T9" fmla="*/ 0 h 5943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192000"/>
              <a:gd name="T16" fmla="*/ 0 h 5943600"/>
              <a:gd name="T17" fmla="*/ 12192000 w 12192000"/>
              <a:gd name="T18" fmla="*/ 5943600 h 5943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192000" h="5943600">
                <a:moveTo>
                  <a:pt x="0" y="0"/>
                </a:moveTo>
                <a:lnTo>
                  <a:pt x="10537372" y="1623664"/>
                </a:lnTo>
                <a:lnTo>
                  <a:pt x="12192000" y="5943600"/>
                </a:lnTo>
                <a:lnTo>
                  <a:pt x="0" y="5943600"/>
                </a:lnTo>
                <a:lnTo>
                  <a:pt x="0" y="0"/>
                </a:lnTo>
                <a:close/>
              </a:path>
            </a:pathLst>
          </a:custGeom>
          <a:solidFill>
            <a:srgbClr val="31486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47" name="矩形 2"/>
          <p:cNvSpPr>
            <a:spLocks noChangeArrowheads="1"/>
          </p:cNvSpPr>
          <p:nvPr/>
        </p:nvSpPr>
        <p:spPr bwMode="auto">
          <a:xfrm>
            <a:off x="494522" y="1544063"/>
            <a:ext cx="9598603" cy="2416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3300"/>
              </a:lnSpc>
            </a:pPr>
            <a:r>
              <a:rPr lang="zh-CN" altLang="en-US" sz="3500" dirty="0" smtClean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500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情景：</a:t>
            </a:r>
            <a:endParaRPr lang="en-US" altLang="zh-CN" sz="3500" dirty="0" smtClean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3300"/>
              </a:lnSpc>
            </a:pPr>
            <a:endParaRPr lang="en-US" altLang="zh-CN" sz="3500" dirty="0" smtClean="0">
              <a:solidFill>
                <a:srgbClr val="F2F2F2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 为配合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APEC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会议在我市顺利召开，学校决定放假一周。</a:t>
            </a:r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《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经济学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》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课程教学课时由原来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60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课时减为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57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课时。</a:t>
            </a:r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73" name="矩形 5"/>
          <p:cNvSpPr>
            <a:spLocks noChangeArrowheads="1"/>
          </p:cNvSpPr>
          <p:nvPr/>
        </p:nvSpPr>
        <p:spPr bwMode="auto">
          <a:xfrm rot="-1097446">
            <a:off x="9762850" y="4486455"/>
            <a:ext cx="1826141" cy="743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314865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项目介绍</a:t>
            </a:r>
            <a:endParaRPr lang="en-US" altLang="zh-CN" sz="3200" b="1" dirty="0">
              <a:solidFill>
                <a:srgbClr val="314865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174" name="矩形 6"/>
          <p:cNvSpPr>
            <a:spLocks noChangeArrowheads="1"/>
          </p:cNvSpPr>
          <p:nvPr/>
        </p:nvSpPr>
        <p:spPr bwMode="auto">
          <a:xfrm>
            <a:off x="10467975" y="0"/>
            <a:ext cx="1724025" cy="885825"/>
          </a:xfrm>
          <a:custGeom>
            <a:avLst/>
            <a:gdLst>
              <a:gd name="T0" fmla="*/ 0 w 1723550"/>
              <a:gd name="T1" fmla="*/ 0 h 885371"/>
              <a:gd name="T2" fmla="*/ 1724500 w 1723550"/>
              <a:gd name="T3" fmla="*/ 0 h 885371"/>
              <a:gd name="T4" fmla="*/ 1724500 w 1723550"/>
              <a:gd name="T5" fmla="*/ 886279 h 885371"/>
              <a:gd name="T6" fmla="*/ 1452228 w 1723550"/>
              <a:gd name="T7" fmla="*/ 276053 h 885371"/>
              <a:gd name="T8" fmla="*/ 0 w 1723550"/>
              <a:gd name="T9" fmla="*/ 0 h 88537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23550"/>
              <a:gd name="T16" fmla="*/ 0 h 885371"/>
              <a:gd name="T17" fmla="*/ 1723550 w 1723550"/>
              <a:gd name="T18" fmla="*/ 885371 h 88537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23550" h="885371">
                <a:moveTo>
                  <a:pt x="0" y="0"/>
                </a:moveTo>
                <a:lnTo>
                  <a:pt x="1723550" y="0"/>
                </a:lnTo>
                <a:lnTo>
                  <a:pt x="1723550" y="885371"/>
                </a:lnTo>
                <a:lnTo>
                  <a:pt x="1451428" y="275771"/>
                </a:lnTo>
                <a:lnTo>
                  <a:pt x="0" y="0"/>
                </a:lnTo>
                <a:close/>
              </a:path>
            </a:pathLst>
          </a:custGeom>
          <a:solidFill>
            <a:srgbClr val="31486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2" name="组合 6"/>
          <p:cNvGrpSpPr/>
          <p:nvPr/>
        </p:nvGrpSpPr>
        <p:grpSpPr>
          <a:xfrm>
            <a:off x="0" y="6362700"/>
            <a:ext cx="12192000" cy="495299"/>
            <a:chOff x="0" y="6362700"/>
            <a:chExt cx="12192000" cy="495299"/>
          </a:xfrm>
        </p:grpSpPr>
        <p:sp>
          <p:nvSpPr>
            <p:cNvPr id="8" name="矩形 2"/>
            <p:cNvSpPr>
              <a:spLocks noChangeArrowheads="1"/>
            </p:cNvSpPr>
            <p:nvPr/>
          </p:nvSpPr>
          <p:spPr bwMode="auto">
            <a:xfrm>
              <a:off x="0" y="6362700"/>
              <a:ext cx="12192000" cy="495299"/>
            </a:xfrm>
            <a:prstGeom prst="rect">
              <a:avLst/>
            </a:prstGeom>
            <a:solidFill>
              <a:srgbClr val="E2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fld id="{5D537FA9-566A-4B70-A467-AC0987507B54}" type="datetime1">
                <a:rPr lang="zh-CN" altLang="en-US" sz="140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pPr algn="ctr" eaLnBrk="1" hangingPunct="1"/>
                <a:t>2015/9/17</a:t>
              </a:fld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t>       中央财经大学</a:t>
              </a:r>
              <a:endParaRPr lang="zh-CN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1437938" y="6463782"/>
              <a:ext cx="7540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</a:t>
              </a:r>
              <a:fld id="{33902388-11AE-442E-8827-A5761E888D86}" type="slidenum">
                <a:rPr lang="zh-CN" altLang="en-US" sz="140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pPr algn="ctr"/>
                <a:t>23</a:t>
              </a:fld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页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79158545"/>
              </p:ext>
            </p:extLst>
          </p:nvPr>
        </p:nvGraphicFramePr>
        <p:xfrm>
          <a:off x="489235" y="2331265"/>
          <a:ext cx="4444903" cy="2263363"/>
        </p:xfrm>
        <a:graphic>
          <a:graphicData uri="http://schemas.openxmlformats.org/drawingml/2006/table">
            <a:tbl>
              <a:tblPr/>
              <a:tblGrid>
                <a:gridCol w="4444903"/>
              </a:tblGrid>
              <a:tr h="395161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Calibri" pitchFamily="34" charset="0"/>
                        </a:rPr>
                        <a:t>      中国学生</a:t>
                      </a:r>
                    </a:p>
                  </a:txBody>
                  <a:tcPr marL="91443" marR="91443" marT="45717" marB="45717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14865"/>
                    </a:solidFill>
                  </a:tcPr>
                </a:tc>
              </a:tr>
              <a:tr h="11854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marL="91443" marR="91443" marT="45717" marB="45717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</a:tr>
              <a:tr h="559971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lvl="1" algn="l">
                        <a:lnSpc>
                          <a:spcPct val="100000"/>
                        </a:lnSpc>
                      </a:pPr>
                      <a:r>
                        <a:rPr kumimoji="0" lang="en-US" altLang="zh-CN" sz="2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Calibri" pitchFamily="34" charset="0"/>
                        </a:rPr>
                        <a:t>1</a:t>
                      </a:r>
                      <a:r>
                        <a:rPr kumimoji="0" lang="zh-CN" altLang="en-US" sz="2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Calibri" pitchFamily="34" charset="0"/>
                        </a:rPr>
                        <a:t>、欢呼雀跃、奔走相告</a:t>
                      </a:r>
                      <a:endParaRPr kumimoji="0" lang="en-US" altLang="zh-CN" sz="2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  <a:sym typeface="Calibri" pitchFamily="34" charset="0"/>
                      </a:endParaRPr>
                    </a:p>
                  </a:txBody>
                  <a:tcPr marL="91443" marR="91443" marT="45717" marB="45717"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8D8D8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651850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2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Calibri" pitchFamily="34" charset="0"/>
                        </a:rPr>
                        <a:t>2</a:t>
                      </a:r>
                      <a:r>
                        <a:rPr kumimoji="0" lang="zh-CN" altLang="en-US" sz="2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Calibri" pitchFamily="34" charset="0"/>
                        </a:rPr>
                        <a:t>、准备旅行计划、作业</a:t>
                      </a:r>
                      <a:endParaRPr kumimoji="0" lang="en-US" altLang="zh-CN" sz="2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  <a:sym typeface="Calibri" pitchFamily="34" charset="0"/>
                      </a:endParaRPr>
                    </a:p>
                  </a:txBody>
                  <a:tcPr marL="91443" marR="91443" marT="45717" marB="45717" anchor="ctr" horzOverflow="overflow">
                    <a:lnL cap="flat">
                      <a:noFill/>
                    </a:lnL>
                    <a:lnR cap="flat">
                      <a:noFill/>
                    </a:lnR>
                    <a:lnT w="19050" cap="flat" cmpd="sng" algn="ctr">
                      <a:solidFill>
                        <a:srgbClr val="D8D8D8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8D8D8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95161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  <a:sym typeface="Calibri" pitchFamily="34" charset="0"/>
                      </a:endParaRPr>
                    </a:p>
                  </a:txBody>
                  <a:tcPr marL="91443" marR="91443" marT="45717" marB="45717" anchor="ctr" horzOverflow="overflow">
                    <a:lnL cap="flat">
                      <a:noFill/>
                    </a:lnL>
                    <a:lnR cap="flat">
                      <a:noFill/>
                    </a:lnR>
                    <a:lnT w="19050" cap="flat" cmpd="sng" algn="ctr">
                      <a:solidFill>
                        <a:srgbClr val="D8D8D8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8D8D8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191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83644634"/>
              </p:ext>
            </p:extLst>
          </p:nvPr>
        </p:nvGraphicFramePr>
        <p:xfrm>
          <a:off x="5251010" y="2313431"/>
          <a:ext cx="6708618" cy="2318772"/>
        </p:xfrm>
        <a:graphic>
          <a:graphicData uri="http://schemas.openxmlformats.org/drawingml/2006/table">
            <a:tbl>
              <a:tblPr/>
              <a:tblGrid>
                <a:gridCol w="6708618"/>
              </a:tblGrid>
              <a:tr h="0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Calibri" pitchFamily="34" charset="0"/>
                        </a:rPr>
                        <a:t>加拿大学生</a:t>
                      </a:r>
                    </a:p>
                  </a:txBody>
                  <a:tcPr marL="91424" marR="91424" marT="45723" marB="45723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14865"/>
                    </a:solidFill>
                  </a:tcPr>
                </a:tc>
              </a:tr>
              <a:tr h="151151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marL="91424" marR="91424" marT="45723" marB="45723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</a:tr>
              <a:tr h="55474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lvl="1" algn="l">
                        <a:lnSpc>
                          <a:spcPct val="100000"/>
                        </a:lnSpc>
                      </a:pPr>
                      <a:r>
                        <a:rPr kumimoji="0" lang="en-US" altLang="zh-CN" sz="2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Calibri" pitchFamily="34" charset="0"/>
                        </a:rPr>
                        <a:t>1</a:t>
                      </a:r>
                      <a:r>
                        <a:rPr kumimoji="0" lang="zh-CN" altLang="en-US" sz="2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Calibri" pitchFamily="34" charset="0"/>
                        </a:rPr>
                        <a:t>、欢呼雀跃、奔走相告</a:t>
                      </a:r>
                      <a:endParaRPr kumimoji="0" lang="en-US" altLang="zh-CN" sz="2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  <a:sym typeface="Calibri" pitchFamily="34" charset="0"/>
                      </a:endParaRPr>
                    </a:p>
                  </a:txBody>
                  <a:tcPr marL="91424" marR="91424" marT="45723" marB="45723"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8D8D8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651849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2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Calibri" pitchFamily="34" charset="0"/>
                        </a:rPr>
                        <a:t>2</a:t>
                      </a:r>
                      <a:r>
                        <a:rPr kumimoji="0" lang="zh-CN" altLang="en-US" sz="2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Calibri" pitchFamily="34" charset="0"/>
                        </a:rPr>
                        <a:t>、准备旅行计划、作业</a:t>
                      </a:r>
                      <a:endParaRPr kumimoji="0" lang="en-US" altLang="zh-CN" sz="2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  <a:sym typeface="Calibri" pitchFamily="34" charset="0"/>
                      </a:endParaRPr>
                    </a:p>
                  </a:txBody>
                  <a:tcPr marL="91424" marR="91424" marT="45723" marB="45723" anchor="ctr" horzOverflow="overflow">
                    <a:lnL cap="flat">
                      <a:noFill/>
                    </a:lnL>
                    <a:lnR cap="flat">
                      <a:noFill/>
                    </a:lnR>
                    <a:lnT w="19050" cap="flat" cmpd="sng" algn="ctr">
                      <a:solidFill>
                        <a:srgbClr val="D8D8D8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8D8D8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0382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>
                        <a:lnSpc>
                          <a:spcPts val="2880"/>
                        </a:lnSpc>
                        <a:spcBef>
                          <a:spcPct val="50000"/>
                        </a:spcBef>
                        <a:spcAft>
                          <a:spcPct val="50000"/>
                        </a:spcAft>
                      </a:pPr>
                      <a:r>
                        <a:rPr kumimoji="0" lang="en-US" altLang="zh-CN" sz="20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Calibri" pitchFamily="34" charset="0"/>
                        </a:rPr>
                        <a:t>      </a:t>
                      </a:r>
                      <a:r>
                        <a:rPr kumimoji="0" lang="en-US" altLang="zh-CN" sz="24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Calibri" pitchFamily="34" charset="0"/>
                        </a:rPr>
                        <a:t>3</a:t>
                      </a:r>
                      <a:r>
                        <a:rPr kumimoji="0" lang="zh-CN" altLang="zh-CN" sz="20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Calibri" pitchFamily="34" charset="0"/>
                        </a:rPr>
                        <a:t>、</a:t>
                      </a:r>
                      <a:r>
                        <a:rPr kumimoji="0" lang="zh-CN" altLang="en-US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Calibri" pitchFamily="34" charset="0"/>
                        </a:rPr>
                        <a:t>投诉，没按照大纲授课，要求退回被减课时学费</a:t>
                      </a:r>
                      <a:endParaRPr kumimoji="0" lang="zh-CN" altLang="en-US" sz="2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  <a:sym typeface="Calibri" pitchFamily="34" charset="0"/>
                      </a:endParaRPr>
                    </a:p>
                  </a:txBody>
                  <a:tcPr marL="91424" marR="91424" marT="45723" marB="45723" anchor="ctr" horzOverflow="overflow">
                    <a:lnL cap="flat">
                      <a:noFill/>
                    </a:lnL>
                    <a:lnR cap="flat">
                      <a:noFill/>
                    </a:lnR>
                    <a:lnT w="19050" cap="flat" cmpd="sng" algn="ctr">
                      <a:solidFill>
                        <a:srgbClr val="D8D8D8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8D8D8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" name="矩形 25"/>
          <p:cNvSpPr>
            <a:spLocks noChangeArrowheads="1"/>
          </p:cNvSpPr>
          <p:nvPr/>
        </p:nvSpPr>
        <p:spPr bwMode="auto">
          <a:xfrm rot="-5400000">
            <a:off x="-61913" y="403226"/>
            <a:ext cx="809625" cy="685800"/>
          </a:xfrm>
          <a:prstGeom prst="rect">
            <a:avLst/>
          </a:prstGeom>
          <a:solidFill>
            <a:srgbClr val="31486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" name="文本框 5"/>
          <p:cNvSpPr>
            <a:spLocks noChangeArrowheads="1"/>
          </p:cNvSpPr>
          <p:nvPr/>
        </p:nvSpPr>
        <p:spPr bwMode="auto">
          <a:xfrm>
            <a:off x="591842" y="501804"/>
            <a:ext cx="9466558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342900" indent="-342900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学生反应</a:t>
            </a:r>
            <a:endParaRPr lang="en-US" altLang="zh-CN" sz="2800" dirty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0" y="6362700"/>
            <a:ext cx="12192000" cy="495299"/>
            <a:chOff x="0" y="6362700"/>
            <a:chExt cx="12192000" cy="495299"/>
          </a:xfrm>
        </p:grpSpPr>
        <p:sp>
          <p:nvSpPr>
            <p:cNvPr id="8" name="矩形 2"/>
            <p:cNvSpPr>
              <a:spLocks noChangeArrowheads="1"/>
            </p:cNvSpPr>
            <p:nvPr/>
          </p:nvSpPr>
          <p:spPr bwMode="auto">
            <a:xfrm>
              <a:off x="0" y="6362700"/>
              <a:ext cx="12192000" cy="495299"/>
            </a:xfrm>
            <a:prstGeom prst="rect">
              <a:avLst/>
            </a:prstGeom>
            <a:solidFill>
              <a:srgbClr val="E2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fld id="{5D537FA9-566A-4B70-A467-AC0987507B54}" type="datetime1">
                <a:rPr lang="zh-CN" altLang="en-US" sz="140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pPr algn="ctr" eaLnBrk="1" hangingPunct="1"/>
                <a:t>2015/9/17</a:t>
              </a:fld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t>       中央财经大学     </a:t>
              </a:r>
              <a:endParaRPr lang="zh-CN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1437938" y="6463782"/>
              <a:ext cx="7540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</a:t>
              </a:r>
              <a:fld id="{33902388-11AE-442E-8827-A5761E888D86}" type="slidenum">
                <a:rPr lang="zh-CN" altLang="en-US" sz="140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pPr algn="ctr"/>
                <a:t>24</a:t>
              </a:fld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页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92645536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36588" y="841375"/>
            <a:ext cx="10488612" cy="62071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3600" b="1" smtClean="0">
                <a:ea typeface="微软雅黑" pitchFamily="34" charset="-122"/>
              </a:rPr>
              <a:t>文化差异</a:t>
            </a:r>
          </a:p>
        </p:txBody>
      </p:sp>
      <p:graphicFrame>
        <p:nvGraphicFramePr>
          <p:cNvPr id="59548" name="Group 156"/>
          <p:cNvGraphicFramePr>
            <a:graphicFrameLocks noGrp="1"/>
          </p:cNvGraphicFramePr>
          <p:nvPr>
            <p:ph idx="1"/>
          </p:nvPr>
        </p:nvGraphicFramePr>
        <p:xfrm>
          <a:off x="595611" y="1576718"/>
          <a:ext cx="11075988" cy="4027488"/>
        </p:xfrm>
        <a:graphic>
          <a:graphicData uri="http://schemas.openxmlformats.org/drawingml/2006/table">
            <a:tbl>
              <a:tblPr/>
              <a:tblGrid>
                <a:gridCol w="1250950"/>
                <a:gridCol w="3121025"/>
                <a:gridCol w="3657600"/>
                <a:gridCol w="3046413"/>
              </a:tblGrid>
              <a:tr h="10191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2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itchFamily="18" charset="0"/>
                        </a:rPr>
                        <a:t>师生关系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itchFamily="18" charset="0"/>
                        </a:rPr>
                        <a:t>教学大纲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微软雅黑" pitchFamily="34" charset="-122"/>
                        </a:rPr>
                        <a:t>大纲特点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0500">
                <a:tc>
                  <a:txBody>
                    <a:bodyPr/>
                    <a:lstStyle/>
                    <a:p>
                      <a:pPr marL="228600" marR="0" lvl="0" indent="-22860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itchFamily="18" charset="0"/>
                        </a:rPr>
                        <a:t>中国</a:t>
                      </a:r>
                      <a:endParaRPr kumimoji="0" lang="zh-CN" alt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itchFamily="18" charset="0"/>
                        </a:rPr>
                        <a:t>不平等</a:t>
                      </a:r>
                      <a:r>
                        <a:rPr kumimoji="0" lang="en-US" alt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itchFamily="18" charset="0"/>
                        </a:rPr>
                        <a:t>/</a:t>
                      </a:r>
                      <a:r>
                        <a:rPr kumimoji="0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itchFamily="18" charset="0"/>
                        </a:rPr>
                        <a:t>社会关系</a:t>
                      </a:r>
                      <a:endParaRPr kumimoji="0" lang="zh-CN" alt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微软雅黑" pitchFamily="34" charset="-122"/>
                        <a:cs typeface="Times New Roman" pitchFamily="18" charset="0"/>
                      </a:endParaRPr>
                    </a:p>
                    <a:p>
                      <a:pPr marL="228600" marR="0" lvl="0" indent="-22860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微软雅黑" pitchFamily="34" charset="-122"/>
                          <a:cs typeface="Times New Roman" pitchFamily="18" charset="0"/>
                        </a:rPr>
                        <a:t>“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itchFamily="18" charset="0"/>
                        </a:rPr>
                        <a:t>先生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微软雅黑" pitchFamily="34" charset="-122"/>
                          <a:cs typeface="Times New Roman" pitchFamily="18" charset="0"/>
                        </a:rPr>
                        <a:t>”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itchFamily="18" charset="0"/>
                        </a:rPr>
                        <a:t> ；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微软雅黑" pitchFamily="34" charset="-122"/>
                          <a:cs typeface="Times New Roman" pitchFamily="18" charset="0"/>
                        </a:rPr>
                        <a:t>“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itchFamily="18" charset="0"/>
                        </a:rPr>
                        <a:t>师父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微软雅黑" pitchFamily="34" charset="-122"/>
                          <a:cs typeface="Times New Roman" pitchFamily="18" charset="0"/>
                        </a:rPr>
                        <a:t>”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itchFamily="18" charset="0"/>
                        </a:rPr>
                        <a:t>；</a:t>
                      </a:r>
                      <a:endParaRPr kumimoji="0" lang="zh-CN" alt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228600" marR="0" lvl="0" indent="-22860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微软雅黑" pitchFamily="34" charset="-122"/>
                          <a:cs typeface="Times New Roman" pitchFamily="18" charset="0"/>
                        </a:rPr>
                        <a:t>“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itchFamily="18" charset="0"/>
                        </a:rPr>
                        <a:t>一日为师终生为父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微软雅黑" pitchFamily="34" charset="-122"/>
                          <a:cs typeface="Times New Roman" pitchFamily="18" charset="0"/>
                        </a:rPr>
                        <a:t>”</a:t>
                      </a:r>
                      <a:endParaRPr kumimoji="0" lang="zh-CN" alt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itchFamily="18" charset="0"/>
                        </a:rPr>
                        <a:t>教师主导的授课计划</a:t>
                      </a:r>
                      <a:endParaRPr kumimoji="0" lang="zh-CN" alt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微软雅黑" pitchFamily="34" charset="-122"/>
                        </a:rPr>
                        <a:t>粗线条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47813">
                <a:tc>
                  <a:txBody>
                    <a:bodyPr/>
                    <a:lstStyle/>
                    <a:p>
                      <a:pPr marL="228600" marR="0" lvl="0" indent="-22860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itchFamily="18" charset="0"/>
                        </a:rPr>
                        <a:t>加拿大</a:t>
                      </a:r>
                      <a:endParaRPr kumimoji="0" lang="zh-CN" altLang="en-US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itchFamily="18" charset="0"/>
                        </a:rPr>
                        <a:t>平等</a:t>
                      </a:r>
                      <a:r>
                        <a:rPr kumimoji="0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itchFamily="18" charset="0"/>
                        </a:rPr>
                        <a:t>/</a:t>
                      </a: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itchFamily="18" charset="0"/>
                        </a:rPr>
                        <a:t>市场关系</a:t>
                      </a:r>
                      <a:endParaRPr kumimoji="0" lang="zh-CN" alt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微软雅黑" pitchFamily="34" charset="-122"/>
                        <a:cs typeface="Times New Roman" pitchFamily="18" charset="0"/>
                      </a:endParaRPr>
                    </a:p>
                    <a:p>
                      <a:pPr marL="228600" marR="0" lvl="0" indent="-22860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微软雅黑" pitchFamily="34" charset="-122"/>
                          <a:cs typeface="Times New Roman" pitchFamily="18" charset="0"/>
                        </a:rPr>
                        <a:t>“</a:t>
                      </a:r>
                      <a:r>
                        <a:rPr kumimoji="0" lang="en-US" altLang="zh-CN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itchFamily="18" charset="0"/>
                        </a:rPr>
                        <a:t>Mr.</a:t>
                      </a:r>
                      <a:r>
                        <a:rPr kumimoji="0" lang="en-US" altLang="zh-CN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微软雅黑" pitchFamily="34" charset="-122"/>
                          <a:cs typeface="Times New Roman" pitchFamily="18" charset="0"/>
                        </a:rPr>
                        <a:t>”</a:t>
                      </a:r>
                      <a:r>
                        <a:rPr kumimoji="0" lang="en-US" altLang="zh-CN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itchFamily="18" charset="0"/>
                        </a:rPr>
                        <a:t>,  </a:t>
                      </a:r>
                      <a:r>
                        <a:rPr kumimoji="0" lang="en-US" altLang="zh-CN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微软雅黑" pitchFamily="34" charset="-122"/>
                          <a:cs typeface="Times New Roman" pitchFamily="18" charset="0"/>
                        </a:rPr>
                        <a:t>“</a:t>
                      </a:r>
                      <a:r>
                        <a:rPr kumimoji="0" lang="en-US" altLang="zh-CN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itchFamily="18" charset="0"/>
                        </a:rPr>
                        <a:t>Miss</a:t>
                      </a:r>
                      <a:r>
                        <a:rPr kumimoji="0" lang="en-US" altLang="zh-CN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微软雅黑" pitchFamily="34" charset="-122"/>
                          <a:cs typeface="Times New Roman" pitchFamily="18" charset="0"/>
                        </a:rPr>
                        <a:t>”</a:t>
                      </a:r>
                      <a:endParaRPr kumimoji="0" lang="en-US" altLang="zh-CN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itchFamily="18" charset="0"/>
                        </a:rPr>
                        <a:t>  授课计划</a:t>
                      </a:r>
                      <a:r>
                        <a:rPr kumimoji="0" lang="en-US" altLang="zh-CN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itchFamily="18" charset="0"/>
                        </a:rPr>
                        <a:t>+</a:t>
                      </a:r>
                      <a:r>
                        <a:rPr kumimoji="0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itchFamily="18" charset="0"/>
                        </a:rPr>
                        <a:t>学习计划；</a:t>
                      </a:r>
                      <a:endParaRPr kumimoji="0" lang="zh-CN" alt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微软雅黑" pitchFamily="34" charset="-122"/>
                        <a:cs typeface="Times New Roman" pitchFamily="18" charset="0"/>
                      </a:endParaRPr>
                    </a:p>
                    <a:p>
                      <a:pPr marL="228600" marR="0" lvl="0" indent="-22860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itchFamily="18" charset="0"/>
                        </a:rPr>
                        <a:t>双方签订的一份契约</a:t>
                      </a:r>
                      <a:endParaRPr kumimoji="0" lang="zh-CN" alt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itchFamily="18" charset="0"/>
                        </a:rPr>
                        <a:t>注重细节；</a:t>
                      </a:r>
                    </a:p>
                    <a:p>
                      <a:pPr marL="228600" marR="0" lvl="0" indent="-22860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itchFamily="18" charset="0"/>
                        </a:rPr>
                        <a:t>尽量周全；</a:t>
                      </a:r>
                    </a:p>
                    <a:p>
                      <a:pPr marL="228600" marR="0" lvl="0" indent="-22860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itchFamily="18" charset="0"/>
                        </a:rPr>
                        <a:t>争取可量化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itchFamily="18" charset="0"/>
                        </a:rPr>
                        <a:t>  </a:t>
                      </a:r>
                      <a:endParaRPr kumimoji="0" lang="zh-CN" alt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矩形 8"/>
          <p:cNvSpPr>
            <a:spLocks noChangeArrowheads="1"/>
          </p:cNvSpPr>
          <p:nvPr/>
        </p:nvSpPr>
        <p:spPr bwMode="auto">
          <a:xfrm>
            <a:off x="1435100" y="0"/>
            <a:ext cx="1343025" cy="685800"/>
          </a:xfrm>
          <a:prstGeom prst="rect">
            <a:avLst/>
          </a:prstGeom>
          <a:solidFill>
            <a:srgbClr val="31486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矩形 8"/>
          <p:cNvSpPr>
            <a:spLocks noChangeArrowheads="1"/>
          </p:cNvSpPr>
          <p:nvPr/>
        </p:nvSpPr>
        <p:spPr bwMode="auto">
          <a:xfrm>
            <a:off x="1435100" y="0"/>
            <a:ext cx="1343025" cy="685800"/>
          </a:xfrm>
          <a:prstGeom prst="rect">
            <a:avLst/>
          </a:prstGeom>
          <a:solidFill>
            <a:srgbClr val="31486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30" name="直接连接符 9"/>
          <p:cNvSpPr>
            <a:spLocks noChangeShapeType="1"/>
          </p:cNvSpPr>
          <p:nvPr/>
        </p:nvSpPr>
        <p:spPr bwMode="auto">
          <a:xfrm>
            <a:off x="0" y="685800"/>
            <a:ext cx="12192000" cy="0"/>
          </a:xfrm>
          <a:prstGeom prst="line">
            <a:avLst/>
          </a:prstGeom>
          <a:noFill/>
          <a:ln w="6350">
            <a:solidFill>
              <a:srgbClr val="BFBFBF">
                <a:alpha val="50195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45587" y="2402361"/>
            <a:ext cx="582723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ea typeface="微软雅黑" pitchFamily="34" charset="-122"/>
              </a:rPr>
              <a:t>一份中国高校教学大纲</a:t>
            </a:r>
            <a:endParaRPr lang="zh-CN" altLang="en-US" sz="4400" b="1" dirty="0" smtClean="0">
              <a:latin typeface="+mj-lt"/>
              <a:ea typeface="微软雅黑" pitchFamily="34" charset="-122"/>
              <a:cs typeface="+mj-cs"/>
              <a:sym typeface="Calibri Light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21" name="Picture 5" descr="_8$]GDW~QSGQAA4D%@__$3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6163" y="101600"/>
            <a:ext cx="4964112" cy="3654425"/>
          </a:xfrm>
          <a:prstGeom prst="rect">
            <a:avLst/>
          </a:prstGeom>
          <a:noFill/>
        </p:spPr>
      </p:pic>
      <p:pic>
        <p:nvPicPr>
          <p:cNvPr id="60422" name="Picture 6" descr="KPLSR)I$_$P8@RVS$`%JML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1400" y="3732213"/>
            <a:ext cx="4949825" cy="2955925"/>
          </a:xfrm>
          <a:prstGeom prst="rect">
            <a:avLst/>
          </a:prstGeom>
          <a:noFill/>
        </p:spPr>
      </p:pic>
      <p:pic>
        <p:nvPicPr>
          <p:cNvPr id="60423" name="Picture 7" descr="Z604FO0ZDL3XJBX]%I[X@N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6838" y="88900"/>
            <a:ext cx="4670425" cy="4394200"/>
          </a:xfrm>
          <a:prstGeom prst="rect">
            <a:avLst/>
          </a:prstGeom>
          <a:noFill/>
        </p:spPr>
      </p:pic>
      <p:pic>
        <p:nvPicPr>
          <p:cNvPr id="60424" name="Picture 8" descr="}7@M@2FATO3PM0P(ZW}6AL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50013" y="4459288"/>
            <a:ext cx="4657725" cy="2225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矩形 8"/>
          <p:cNvSpPr>
            <a:spLocks noChangeArrowheads="1"/>
          </p:cNvSpPr>
          <p:nvPr/>
        </p:nvSpPr>
        <p:spPr bwMode="auto">
          <a:xfrm>
            <a:off x="1435100" y="0"/>
            <a:ext cx="1343025" cy="685800"/>
          </a:xfrm>
          <a:prstGeom prst="rect">
            <a:avLst/>
          </a:prstGeom>
          <a:solidFill>
            <a:srgbClr val="31486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30" name="直接连接符 9"/>
          <p:cNvSpPr>
            <a:spLocks noChangeShapeType="1"/>
          </p:cNvSpPr>
          <p:nvPr/>
        </p:nvSpPr>
        <p:spPr bwMode="auto">
          <a:xfrm>
            <a:off x="0" y="685800"/>
            <a:ext cx="12192000" cy="0"/>
          </a:xfrm>
          <a:prstGeom prst="line">
            <a:avLst/>
          </a:prstGeom>
          <a:noFill/>
          <a:ln w="6350">
            <a:solidFill>
              <a:srgbClr val="BFBFBF">
                <a:alpha val="50195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45587" y="2402361"/>
            <a:ext cx="639149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ea typeface="微软雅黑" pitchFamily="34" charset="-122"/>
              </a:rPr>
              <a:t>一份加拿大高校教学大纲</a:t>
            </a:r>
            <a:endParaRPr lang="zh-CN" altLang="en-US" sz="4400" b="1" dirty="0" smtClean="0">
              <a:latin typeface="+mj-lt"/>
              <a:ea typeface="微软雅黑" pitchFamily="34" charset="-122"/>
              <a:cs typeface="+mj-cs"/>
              <a:sym typeface="Calibri Light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5" name="Picture 7" descr="{R{_)}D7NJMG3WWIH{EOG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203950" cy="4845050"/>
          </a:xfrm>
          <a:prstGeom prst="rect">
            <a:avLst/>
          </a:prstGeom>
          <a:noFill/>
        </p:spPr>
      </p:pic>
      <p:pic>
        <p:nvPicPr>
          <p:cNvPr id="63496" name="Picture 8" descr="@TFL1DL4IDZVNRLXS[~{P`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4225" y="2111375"/>
            <a:ext cx="6327775" cy="4721225"/>
          </a:xfrm>
          <a:prstGeom prst="rect">
            <a:avLst/>
          </a:prstGeom>
          <a:noFill/>
        </p:spPr>
      </p:pic>
      <p:sp>
        <p:nvSpPr>
          <p:cNvPr id="63497" name="Oval 9"/>
          <p:cNvSpPr>
            <a:spLocks noChangeArrowheads="1"/>
          </p:cNvSpPr>
          <p:nvPr/>
        </p:nvSpPr>
        <p:spPr bwMode="auto">
          <a:xfrm>
            <a:off x="4083050" y="1314450"/>
            <a:ext cx="1401763" cy="701675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3498" name="Oval 10"/>
          <p:cNvSpPr>
            <a:spLocks noChangeArrowheads="1"/>
          </p:cNvSpPr>
          <p:nvPr/>
        </p:nvSpPr>
        <p:spPr bwMode="auto">
          <a:xfrm>
            <a:off x="1104900" y="3635375"/>
            <a:ext cx="1401763" cy="701675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3499" name="Text Box 11"/>
          <p:cNvSpPr txBox="1">
            <a:spLocks noChangeArrowheads="1"/>
          </p:cNvSpPr>
          <p:nvPr/>
        </p:nvSpPr>
        <p:spPr bwMode="auto">
          <a:xfrm>
            <a:off x="1292225" y="5260975"/>
            <a:ext cx="31067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ea typeface="微软雅黑" pitchFamily="34" charset="-122"/>
              </a:rPr>
              <a:t>（一）基本信息模块</a:t>
            </a:r>
          </a:p>
        </p:txBody>
      </p:sp>
      <p:sp>
        <p:nvSpPr>
          <p:cNvPr id="63500" name="Text Box 12"/>
          <p:cNvSpPr txBox="1">
            <a:spLocks noChangeArrowheads="1"/>
          </p:cNvSpPr>
          <p:nvPr/>
        </p:nvSpPr>
        <p:spPr bwMode="auto">
          <a:xfrm>
            <a:off x="7683500" y="1066800"/>
            <a:ext cx="31067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ea typeface="微软雅黑" pitchFamily="34" charset="-122"/>
              </a:rPr>
              <a:t>（二）预期学习效果</a:t>
            </a:r>
          </a:p>
        </p:txBody>
      </p:sp>
      <p:sp>
        <p:nvSpPr>
          <p:cNvPr id="63501" name="Oval 13"/>
          <p:cNvSpPr>
            <a:spLocks noChangeArrowheads="1"/>
          </p:cNvSpPr>
          <p:nvPr/>
        </p:nvSpPr>
        <p:spPr bwMode="auto">
          <a:xfrm>
            <a:off x="5992813" y="4603750"/>
            <a:ext cx="1401762" cy="701675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3502" name="Oval 14"/>
          <p:cNvSpPr>
            <a:spLocks noChangeArrowheads="1"/>
          </p:cNvSpPr>
          <p:nvPr/>
        </p:nvSpPr>
        <p:spPr bwMode="auto">
          <a:xfrm>
            <a:off x="10790238" y="4643438"/>
            <a:ext cx="1401762" cy="701675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直接连接符 4"/>
          <p:cNvSpPr>
            <a:spLocks noChangeShapeType="1"/>
          </p:cNvSpPr>
          <p:nvPr/>
        </p:nvSpPr>
        <p:spPr bwMode="auto">
          <a:xfrm>
            <a:off x="0" y="685800"/>
            <a:ext cx="12192000" cy="0"/>
          </a:xfrm>
          <a:prstGeom prst="line">
            <a:avLst/>
          </a:prstGeom>
          <a:noFill/>
          <a:ln w="6350">
            <a:solidFill>
              <a:srgbClr val="BFBFBF">
                <a:alpha val="50195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27"/>
          <p:cNvGrpSpPr>
            <a:grpSpLocks/>
          </p:cNvGrpSpPr>
          <p:nvPr/>
        </p:nvGrpSpPr>
        <p:grpSpPr bwMode="auto">
          <a:xfrm>
            <a:off x="261683" y="2"/>
            <a:ext cx="9394368" cy="3905321"/>
            <a:chOff x="261631" y="1"/>
            <a:chExt cx="9394779" cy="2119908"/>
          </a:xfrm>
        </p:grpSpPr>
        <p:sp>
          <p:nvSpPr>
            <p:cNvPr id="9229" name="矩形 2"/>
            <p:cNvSpPr>
              <a:spLocks noChangeArrowheads="1"/>
            </p:cNvSpPr>
            <p:nvPr/>
          </p:nvSpPr>
          <p:spPr bwMode="auto">
            <a:xfrm>
              <a:off x="583762" y="1"/>
              <a:ext cx="1343025" cy="372270"/>
            </a:xfrm>
            <a:prstGeom prst="rect">
              <a:avLst/>
            </a:prstGeom>
            <a:solidFill>
              <a:srgbClr val="314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9230" name="文本框 5"/>
            <p:cNvSpPr>
              <a:spLocks noChangeArrowheads="1"/>
            </p:cNvSpPr>
            <p:nvPr/>
          </p:nvSpPr>
          <p:spPr bwMode="auto">
            <a:xfrm>
              <a:off x="261631" y="417819"/>
              <a:ext cx="2504775" cy="284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 dirty="0" smtClean="0">
                  <a:solidFill>
                    <a:srgbClr val="7F7F7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汇报提纲</a:t>
              </a:r>
              <a:endParaRPr lang="zh-CN" altLang="en-US" sz="2800" b="1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7425" name="文本框 26"/>
            <p:cNvSpPr>
              <a:spLocks noChangeArrowheads="1"/>
            </p:cNvSpPr>
            <p:nvPr/>
          </p:nvSpPr>
          <p:spPr bwMode="auto">
            <a:xfrm>
              <a:off x="1942355" y="1087423"/>
              <a:ext cx="7714055" cy="1032486"/>
            </a:xfrm>
            <a:prstGeom prst="rect">
              <a:avLst/>
            </a:prstGeom>
            <a:noFill/>
            <a:ln w="28575">
              <a:solidFill>
                <a:schemeClr val="bg1">
                  <a:lumMod val="65000"/>
                </a:schemeClr>
              </a:solidFill>
              <a:prstDash val="dash"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342900" lvl="0" indent="-342900" eaLnBrk="0" hangingPunct="0">
                <a:lnSpc>
                  <a:spcPct val="150000"/>
                </a:lnSpc>
                <a:spcBef>
                  <a:spcPct val="20000"/>
                </a:spcBef>
                <a:buFont typeface="Wingdings" panose="05000000000000000000" pitchFamily="2" charset="2"/>
                <a:buChar char="Ø"/>
                <a:defRPr/>
              </a:pPr>
              <a:r>
                <a:rPr lang="zh-CN" altLang="en-US" sz="2400" b="1" dirty="0" smtClean="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全方位教学支持体系：</a:t>
              </a:r>
              <a:r>
                <a:rPr lang="zh-CN" altLang="en-US" sz="2400" dirty="0" smtClean="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教学活动的保障 </a:t>
              </a:r>
              <a:r>
                <a:rPr lang="en-US" altLang="zh-CN" sz="2400" dirty="0" smtClean="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(</a:t>
              </a:r>
              <a:r>
                <a:rPr lang="zh-CN" altLang="en-US" sz="24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王   震</a:t>
              </a:r>
              <a:r>
                <a:rPr lang="en-US" altLang="zh-CN" sz="2400" dirty="0" smtClean="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)</a:t>
              </a:r>
            </a:p>
            <a:p>
              <a:pPr marL="342900" indent="-342900" eaLnBrk="0" hangingPunct="0">
                <a:lnSpc>
                  <a:spcPct val="150000"/>
                </a:lnSpc>
                <a:spcBef>
                  <a:spcPct val="20000"/>
                </a:spcBef>
                <a:buFont typeface="Wingdings" panose="05000000000000000000" pitchFamily="2" charset="2"/>
                <a:buChar char="Ø"/>
                <a:defRPr/>
              </a:pPr>
              <a:r>
                <a:rPr lang="zh-CN" altLang="en-US" sz="2400" b="1" dirty="0" smtClean="0">
                  <a:ea typeface="微软雅黑" pitchFamily="34" charset="-122"/>
                  <a:sym typeface="Calibri Light" pitchFamily="34" charset="0"/>
                </a:rPr>
                <a:t>教学大纲的文化观感：</a:t>
              </a:r>
              <a:r>
                <a:rPr lang="zh-CN" altLang="en-US" sz="2400" dirty="0" smtClean="0">
                  <a:ea typeface="微软雅黑" pitchFamily="34" charset="-122"/>
                  <a:sym typeface="Calibri Light" pitchFamily="34" charset="0"/>
                </a:rPr>
                <a:t>教学活动的基石 </a:t>
              </a:r>
              <a:r>
                <a:rPr lang="en-US" altLang="zh-CN" sz="2400" dirty="0" smtClean="0">
                  <a:ea typeface="微软雅黑" pitchFamily="34" charset="-122"/>
                  <a:sym typeface="Calibri Light" pitchFamily="34" charset="0"/>
                </a:rPr>
                <a:t>(</a:t>
              </a:r>
              <a:r>
                <a:rPr lang="zh-CN" altLang="en-US" sz="2400" dirty="0" smtClean="0">
                  <a:solidFill>
                    <a:srgbClr val="FF0000"/>
                  </a:solidFill>
                  <a:ea typeface="微软雅黑" pitchFamily="34" charset="-122"/>
                  <a:sym typeface="Calibri Light" pitchFamily="34" charset="0"/>
                </a:rPr>
                <a:t>刘建伟</a:t>
              </a:r>
              <a:r>
                <a:rPr lang="en-US" altLang="zh-CN" sz="2400" dirty="0" smtClean="0">
                  <a:ea typeface="微软雅黑" pitchFamily="34" charset="-122"/>
                  <a:sym typeface="Calibri Light" pitchFamily="34" charset="0"/>
                </a:rPr>
                <a:t>)</a:t>
              </a:r>
            </a:p>
            <a:p>
              <a:pPr marL="342900" indent="-342900" eaLnBrk="0" hangingPunct="0">
                <a:lnSpc>
                  <a:spcPct val="150000"/>
                </a:lnSpc>
                <a:spcBef>
                  <a:spcPct val="20000"/>
                </a:spcBef>
                <a:buFont typeface="Wingdings" panose="05000000000000000000" pitchFamily="2" charset="2"/>
                <a:buChar char="Ø"/>
                <a:defRPr/>
              </a:pPr>
              <a:r>
                <a:rPr lang="zh-CN" altLang="en-US" sz="2400" b="1" dirty="0" smtClean="0">
                  <a:ea typeface="微软雅黑" pitchFamily="34" charset="-122"/>
                  <a:sym typeface="Calibri Light" pitchFamily="34" charset="0"/>
                </a:rPr>
                <a:t>实践教学的创新借鉴：</a:t>
              </a:r>
              <a:r>
                <a:rPr lang="zh-CN" altLang="en-US" sz="2400" dirty="0" smtClean="0">
                  <a:ea typeface="微软雅黑" pitchFamily="34" charset="-122"/>
                  <a:sym typeface="Calibri Light" pitchFamily="34" charset="0"/>
                </a:rPr>
                <a:t>教学活动的延伸 </a:t>
              </a:r>
              <a:r>
                <a:rPr lang="en-US" altLang="zh-CN" sz="2400" dirty="0" smtClean="0">
                  <a:ea typeface="微软雅黑" pitchFamily="34" charset="-122"/>
                  <a:sym typeface="Calibri Light" pitchFamily="34" charset="0"/>
                </a:rPr>
                <a:t>(</a:t>
              </a:r>
              <a:r>
                <a:rPr lang="zh-CN" altLang="en-US" sz="2400" dirty="0" smtClean="0">
                  <a:solidFill>
                    <a:srgbClr val="FF0000"/>
                  </a:solidFill>
                  <a:ea typeface="微软雅黑" pitchFamily="34" charset="-122"/>
                  <a:sym typeface="Calibri Light" pitchFamily="34" charset="0"/>
                </a:rPr>
                <a:t>孙   瑾</a:t>
              </a:r>
              <a:r>
                <a:rPr lang="en-US" altLang="zh-CN" sz="2400" dirty="0" smtClean="0">
                  <a:ea typeface="微软雅黑" pitchFamily="34" charset="-122"/>
                  <a:sym typeface="Calibri Light" pitchFamily="34" charset="0"/>
                </a:rPr>
                <a:t>)</a:t>
              </a:r>
              <a:endParaRPr lang="zh-CN" altLang="en-US" sz="2400" dirty="0" smtClean="0">
                <a:ea typeface="微软雅黑" pitchFamily="34" charset="-122"/>
                <a:sym typeface="Calibri Light" pitchFamily="34" charset="0"/>
              </a:endParaRPr>
            </a:p>
          </p:txBody>
        </p:sp>
      </p:grpSp>
      <p:grpSp>
        <p:nvGrpSpPr>
          <p:cNvPr id="3" name="组合 16"/>
          <p:cNvGrpSpPr/>
          <p:nvPr/>
        </p:nvGrpSpPr>
        <p:grpSpPr>
          <a:xfrm>
            <a:off x="0" y="6362700"/>
            <a:ext cx="12192000" cy="495299"/>
            <a:chOff x="0" y="6362700"/>
            <a:chExt cx="12192000" cy="495299"/>
          </a:xfrm>
        </p:grpSpPr>
        <p:sp>
          <p:nvSpPr>
            <p:cNvPr id="18" name="矩形 2"/>
            <p:cNvSpPr>
              <a:spLocks noChangeArrowheads="1"/>
            </p:cNvSpPr>
            <p:nvPr/>
          </p:nvSpPr>
          <p:spPr bwMode="auto">
            <a:xfrm>
              <a:off x="0" y="6362700"/>
              <a:ext cx="12192000" cy="495299"/>
            </a:xfrm>
            <a:prstGeom prst="rect">
              <a:avLst/>
            </a:prstGeom>
            <a:solidFill>
              <a:srgbClr val="E2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fld id="{5D537FA9-566A-4B70-A467-AC0987507B54}" type="datetime1">
                <a:rPr lang="zh-CN" altLang="en-US" sz="140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pPr algn="ctr" eaLnBrk="1" hangingPunct="1"/>
                <a:t>2015/9/17</a:t>
              </a:fld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t>       中央财经大学    </a:t>
              </a:r>
              <a:endParaRPr lang="zh-CN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1437938" y="6463782"/>
              <a:ext cx="7540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</a:t>
              </a:r>
              <a:fld id="{33902388-11AE-442E-8827-A5761E888D86}" type="slidenum">
                <a:rPr lang="zh-CN" altLang="en-US" sz="140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pPr algn="ctr"/>
                <a:t>3</a:t>
              </a:fld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页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50218724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8" name="Picture 6" descr="242)Z50225H3(KD_A@@Z@9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97688" cy="4441825"/>
          </a:xfrm>
          <a:prstGeom prst="rect">
            <a:avLst/>
          </a:prstGeom>
          <a:noFill/>
        </p:spPr>
      </p:pic>
      <p:pic>
        <p:nvPicPr>
          <p:cNvPr id="64519" name="Picture 7" descr="2~E$%[TBUV7W(K{7HLV5{B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4825" y="3325813"/>
            <a:ext cx="5311775" cy="3519487"/>
          </a:xfrm>
          <a:prstGeom prst="rect">
            <a:avLst/>
          </a:prstGeom>
          <a:noFill/>
        </p:spPr>
      </p:pic>
      <p:graphicFrame>
        <p:nvGraphicFramePr>
          <p:cNvPr id="64622" name="Group 110"/>
          <p:cNvGraphicFramePr>
            <a:graphicFrameLocks noGrp="1"/>
          </p:cNvGraphicFramePr>
          <p:nvPr>
            <p:ph/>
          </p:nvPr>
        </p:nvGraphicFramePr>
        <p:xfrm>
          <a:off x="7118350" y="762000"/>
          <a:ext cx="4886325" cy="2072324"/>
        </p:xfrm>
        <a:graphic>
          <a:graphicData uri="http://schemas.openxmlformats.org/drawingml/2006/table">
            <a:tbl>
              <a:tblPr/>
              <a:tblGrid>
                <a:gridCol w="2408238"/>
                <a:gridCol w="2478087"/>
              </a:tblGrid>
              <a:tr h="312738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能力等级</a:t>
                      </a: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Competency levels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能力要素</a:t>
                      </a: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competency components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1.</a:t>
                      </a: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认知</a:t>
                      </a: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recognize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1.</a:t>
                      </a: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专业词汇</a:t>
                      </a: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Vocabulary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2.</a:t>
                      </a: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定义</a:t>
                      </a: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Define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2.</a:t>
                      </a: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知识</a:t>
                      </a: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Knowledge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3.</a:t>
                      </a: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使用</a:t>
                      </a: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Use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3.</a:t>
                      </a: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应用</a:t>
                      </a: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Application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2263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4.</a:t>
                      </a: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结果解释</a:t>
                      </a: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Interpret results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4.</a:t>
                      </a: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判断分析</a:t>
                      </a: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Judgment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675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5.</a:t>
                      </a: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情景应用</a:t>
                      </a: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Situational application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5.</a:t>
                      </a: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改进</a:t>
                      </a: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improvement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3688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6.</a:t>
                      </a: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运用</a:t>
                      </a: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adaptation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4623" name="Oval 111"/>
          <p:cNvSpPr>
            <a:spLocks noChangeArrowheads="1"/>
          </p:cNvSpPr>
          <p:nvPr/>
        </p:nvSpPr>
        <p:spPr bwMode="auto">
          <a:xfrm>
            <a:off x="0" y="2568575"/>
            <a:ext cx="1439863" cy="1076325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6" name="Picture 4" descr="3F)696C[)KXM5NVZ[$BAD1X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263" y="0"/>
            <a:ext cx="5816600" cy="4506913"/>
          </a:xfrm>
          <a:prstGeom prst="rect">
            <a:avLst/>
          </a:prstGeom>
          <a:noFill/>
        </p:spPr>
      </p:pic>
      <p:pic>
        <p:nvPicPr>
          <p:cNvPr id="69637" name="Picture 5" descr="2ZW1A)ZZI]`2JQG~F8G6HA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35663" y="2443163"/>
            <a:ext cx="6256337" cy="4192587"/>
          </a:xfrm>
          <a:prstGeom prst="rect">
            <a:avLst/>
          </a:prstGeom>
          <a:noFill/>
        </p:spPr>
      </p:pic>
      <p:sp>
        <p:nvSpPr>
          <p:cNvPr id="69638" name="Text Box 6"/>
          <p:cNvSpPr txBox="1">
            <a:spLocks noChangeArrowheads="1"/>
          </p:cNvSpPr>
          <p:nvPr/>
        </p:nvSpPr>
        <p:spPr bwMode="auto">
          <a:xfrm>
            <a:off x="1690688" y="5048250"/>
            <a:ext cx="31321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ea typeface="微软雅黑" pitchFamily="34" charset="-122"/>
              </a:rPr>
              <a:t>（三）课程内容</a:t>
            </a:r>
          </a:p>
        </p:txBody>
      </p:sp>
      <p:sp>
        <p:nvSpPr>
          <p:cNvPr id="69639" name="Oval 7"/>
          <p:cNvSpPr>
            <a:spLocks noChangeArrowheads="1"/>
          </p:cNvSpPr>
          <p:nvPr/>
        </p:nvSpPr>
        <p:spPr bwMode="auto">
          <a:xfrm>
            <a:off x="5800725" y="5360988"/>
            <a:ext cx="827088" cy="48895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60" name="Picture 4" descr="87G%E1T3V0T]XK~`58)[J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3375" y="1720850"/>
            <a:ext cx="8605838" cy="4325938"/>
          </a:xfrm>
          <a:prstGeom prst="rect">
            <a:avLst/>
          </a:prstGeom>
          <a:noFill/>
        </p:spPr>
      </p:pic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4321175" y="901700"/>
            <a:ext cx="3594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ea typeface="微软雅黑" pitchFamily="34" charset="-122"/>
              </a:rPr>
              <a:t>（四）学生成绩考核</a:t>
            </a:r>
          </a:p>
        </p:txBody>
      </p:sp>
      <p:sp>
        <p:nvSpPr>
          <p:cNvPr id="70662" name="Oval 6"/>
          <p:cNvSpPr>
            <a:spLocks noChangeArrowheads="1"/>
          </p:cNvSpPr>
          <p:nvPr/>
        </p:nvSpPr>
        <p:spPr bwMode="auto">
          <a:xfrm>
            <a:off x="3381375" y="2027238"/>
            <a:ext cx="7229475" cy="1303337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664" name="Oval 8"/>
          <p:cNvSpPr>
            <a:spLocks noChangeArrowheads="1"/>
          </p:cNvSpPr>
          <p:nvPr/>
        </p:nvSpPr>
        <p:spPr bwMode="auto">
          <a:xfrm>
            <a:off x="1603375" y="2382838"/>
            <a:ext cx="1577975" cy="3132137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1435100" y="0"/>
            <a:ext cx="1343025" cy="685800"/>
          </a:xfrm>
          <a:prstGeom prst="rect">
            <a:avLst/>
          </a:prstGeom>
          <a:solidFill>
            <a:srgbClr val="31486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4" name="Picture 4" descr="CLRF2}M89`__88D)~QW0RW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1738" y="347663"/>
            <a:ext cx="7553325" cy="6129337"/>
          </a:xfrm>
          <a:prstGeom prst="rect">
            <a:avLst/>
          </a:prstGeom>
          <a:noFill/>
        </p:spPr>
      </p:pic>
      <p:sp>
        <p:nvSpPr>
          <p:cNvPr id="71685" name="Text Box 5"/>
          <p:cNvSpPr txBox="1">
            <a:spLocks noChangeArrowheads="1"/>
          </p:cNvSpPr>
          <p:nvPr/>
        </p:nvSpPr>
        <p:spPr bwMode="auto">
          <a:xfrm>
            <a:off x="939800" y="2805113"/>
            <a:ext cx="2481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ea typeface="微软雅黑" pitchFamily="34" charset="-122"/>
              </a:rPr>
              <a:t>（五）各级政策</a:t>
            </a:r>
          </a:p>
        </p:txBody>
      </p:sp>
      <p:sp>
        <p:nvSpPr>
          <p:cNvPr id="4" name="矩形 8"/>
          <p:cNvSpPr>
            <a:spLocks noChangeArrowheads="1"/>
          </p:cNvSpPr>
          <p:nvPr/>
        </p:nvSpPr>
        <p:spPr bwMode="auto">
          <a:xfrm>
            <a:off x="1435100" y="0"/>
            <a:ext cx="1343025" cy="685800"/>
          </a:xfrm>
          <a:prstGeom prst="rect">
            <a:avLst/>
          </a:prstGeom>
          <a:solidFill>
            <a:srgbClr val="31486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8" name="Picture 4" descr="NWGII5(FK()V5S`KV6OQ[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00" y="61913"/>
            <a:ext cx="6910388" cy="3255962"/>
          </a:xfrm>
          <a:prstGeom prst="rect">
            <a:avLst/>
          </a:prstGeom>
          <a:noFill/>
        </p:spPr>
      </p:pic>
      <p:pic>
        <p:nvPicPr>
          <p:cNvPr id="72709" name="Picture 5" descr="QH@2H{%Y(1U5IF~LTP@KVR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83338" y="2654300"/>
            <a:ext cx="5702300" cy="3916363"/>
          </a:xfrm>
          <a:prstGeom prst="rect">
            <a:avLst/>
          </a:prstGeom>
          <a:noFill/>
        </p:spPr>
      </p:pic>
      <p:sp>
        <p:nvSpPr>
          <p:cNvPr id="72710" name="Oval 6"/>
          <p:cNvSpPr>
            <a:spLocks noChangeArrowheads="1"/>
          </p:cNvSpPr>
          <p:nvPr/>
        </p:nvSpPr>
        <p:spPr bwMode="auto">
          <a:xfrm>
            <a:off x="0" y="0"/>
            <a:ext cx="1127125" cy="43815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2711" name="Oval 7"/>
          <p:cNvSpPr>
            <a:spLocks noChangeArrowheads="1"/>
          </p:cNvSpPr>
          <p:nvPr/>
        </p:nvSpPr>
        <p:spPr bwMode="auto">
          <a:xfrm>
            <a:off x="0" y="1616075"/>
            <a:ext cx="1028700" cy="752475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35125" y="1219200"/>
            <a:ext cx="9118600" cy="37385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Aft>
                <a:spcPct val="40000"/>
              </a:spcAft>
              <a:buFont typeface="Arial" pitchFamily="34" charset="0"/>
              <a:buNone/>
            </a:pPr>
            <a:r>
              <a:rPr lang="zh-CN" altLang="en-US" b="1" dirty="0" smtClean="0">
                <a:ea typeface="微软雅黑" pitchFamily="34" charset="-122"/>
              </a:rPr>
              <a:t>  可供借鉴之处：</a:t>
            </a:r>
          </a:p>
          <a:p>
            <a:pPr>
              <a:lnSpc>
                <a:spcPct val="10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契约文化或基于规则的文化</a:t>
            </a:r>
          </a:p>
          <a:p>
            <a:pPr>
              <a:lnSpc>
                <a:spcPct val="10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Office hour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、联系方式：确保能联系到老师、及时有效回复</a:t>
            </a:r>
          </a:p>
          <a:p>
            <a:pPr>
              <a:lnSpc>
                <a:spcPct val="10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细化预期学习效果，兼顾学生多种素质、能力的培养</a:t>
            </a:r>
          </a:p>
          <a:p>
            <a:pPr>
              <a:lnSpc>
                <a:spcPct val="10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将进步的理念、意识（如全球视野、社会关怀）融入大纲</a:t>
            </a:r>
          </a:p>
          <a:p>
            <a:pPr>
              <a:lnSpc>
                <a:spcPct val="10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细化学生成绩考核</a:t>
            </a:r>
          </a:p>
          <a:p>
            <a:pPr>
              <a:lnSpc>
                <a:spcPct val="10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把相关重要规章制度清晰地写入大纲</a:t>
            </a:r>
            <a:endParaRPr lang="zh-CN" altLang="en-US" dirty="0" smtClean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5"/>
          <p:cNvGrpSpPr>
            <a:grpSpLocks/>
          </p:cNvGrpSpPr>
          <p:nvPr/>
        </p:nvGrpSpPr>
        <p:grpSpPr bwMode="auto">
          <a:xfrm>
            <a:off x="10845628" y="0"/>
            <a:ext cx="951576" cy="2041525"/>
            <a:chOff x="10211972" y="0"/>
            <a:chExt cx="951624" cy="2042347"/>
          </a:xfrm>
        </p:grpSpPr>
        <p:sp>
          <p:nvSpPr>
            <p:cNvPr id="4" name="矩形 15"/>
            <p:cNvSpPr>
              <a:spLocks noChangeArrowheads="1"/>
            </p:cNvSpPr>
            <p:nvPr/>
          </p:nvSpPr>
          <p:spPr bwMode="auto">
            <a:xfrm>
              <a:off x="10211972" y="0"/>
              <a:ext cx="174625" cy="2042347"/>
            </a:xfrm>
            <a:prstGeom prst="rect">
              <a:avLst/>
            </a:prstGeom>
            <a:solidFill>
              <a:srgbClr val="314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5" name="矩形 16"/>
            <p:cNvSpPr>
              <a:spLocks noChangeArrowheads="1"/>
            </p:cNvSpPr>
            <p:nvPr/>
          </p:nvSpPr>
          <p:spPr bwMode="auto">
            <a:xfrm>
              <a:off x="10548012" y="1008725"/>
              <a:ext cx="615584" cy="92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 sz="2800" b="1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矩形 2"/>
          <p:cNvSpPr>
            <a:spLocks noChangeArrowheads="1"/>
          </p:cNvSpPr>
          <p:nvPr/>
        </p:nvSpPr>
        <p:spPr bwMode="auto">
          <a:xfrm>
            <a:off x="0" y="4852988"/>
            <a:ext cx="12192000" cy="2005012"/>
          </a:xfrm>
          <a:prstGeom prst="rect">
            <a:avLst/>
          </a:prstGeom>
          <a:solidFill>
            <a:srgbClr val="E2E9E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7" name="矩形 3"/>
          <p:cNvSpPr>
            <a:spLocks noChangeArrowheads="1"/>
          </p:cNvSpPr>
          <p:nvPr/>
        </p:nvSpPr>
        <p:spPr bwMode="auto">
          <a:xfrm>
            <a:off x="1030645" y="2170113"/>
            <a:ext cx="8633617" cy="2209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342900" indent="-342900" algn="ctr">
              <a:spcBef>
                <a:spcPct val="20000"/>
              </a:spcBef>
              <a:buClr>
                <a:schemeClr val="tx1"/>
              </a:buClr>
              <a:defRPr/>
            </a:pPr>
            <a:r>
              <a:rPr lang="zh-CN" altLang="en-US" sz="4400" b="1" dirty="0" smtClean="0"/>
              <a:t>三、</a:t>
            </a:r>
            <a:r>
              <a:rPr lang="zh-CN" altLang="zh-CN" sz="4400" b="1" dirty="0" smtClean="0"/>
              <a:t>实践</a:t>
            </a:r>
            <a:r>
              <a:rPr lang="zh-CN" altLang="zh-CN" sz="4400" b="1" dirty="0"/>
              <a:t>教学的创新方式借</a:t>
            </a:r>
            <a:r>
              <a:rPr lang="zh-CN" altLang="zh-CN" sz="4400" b="1" dirty="0" smtClean="0"/>
              <a:t>鉴</a:t>
            </a:r>
            <a:endParaRPr lang="en-US" altLang="zh-CN" sz="4400" b="1" dirty="0" smtClean="0"/>
          </a:p>
          <a:p>
            <a:pPr marL="342900" indent="-342900" algn="ctr">
              <a:spcBef>
                <a:spcPct val="20000"/>
              </a:spcBef>
              <a:buClr>
                <a:schemeClr val="tx1"/>
              </a:buClr>
              <a:defRPr/>
            </a:pPr>
            <a:r>
              <a:rPr lang="en-US" altLang="zh-CN" sz="3000" b="1" dirty="0" smtClean="0"/>
              <a:t>                            ----------</a:t>
            </a:r>
            <a:r>
              <a:rPr lang="zh-CN" altLang="zh-CN" sz="3000" b="1" dirty="0" smtClean="0"/>
              <a:t>以</a:t>
            </a:r>
            <a:r>
              <a:rPr lang="zh-CN" altLang="zh-CN" sz="3000" b="1" dirty="0"/>
              <a:t>加拿大</a:t>
            </a:r>
            <a:r>
              <a:rPr lang="en-US" altLang="zh-CN" sz="3000" b="1" dirty="0"/>
              <a:t>COOP</a:t>
            </a:r>
            <a:r>
              <a:rPr lang="zh-CN" altLang="zh-CN" sz="3000" b="1" dirty="0"/>
              <a:t>项目为例</a:t>
            </a:r>
          </a:p>
          <a:p>
            <a:pPr marL="342900" indent="-342900" algn="ctr">
              <a:spcBef>
                <a:spcPct val="20000"/>
              </a:spcBef>
              <a:buClr>
                <a:schemeClr val="tx1"/>
              </a:buClr>
              <a:defRPr/>
            </a:pPr>
            <a:endParaRPr lang="en-US" altLang="zh-CN" sz="4800" b="1" dirty="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8" name="矩形 7"/>
          <p:cNvSpPr>
            <a:spLocks noChangeArrowheads="1"/>
          </p:cNvSpPr>
          <p:nvPr/>
        </p:nvSpPr>
        <p:spPr bwMode="auto">
          <a:xfrm>
            <a:off x="4120196" y="5084763"/>
            <a:ext cx="3775393" cy="961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第二组    孙瑾</a:t>
            </a:r>
            <a:endParaRPr lang="en-US" altLang="zh-CN" sz="2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国际经济与贸易学院国际商务系</a:t>
            </a:r>
            <a:endParaRPr lang="en-US" altLang="zh-CN" sz="2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29" name="矩形 8"/>
          <p:cNvSpPr>
            <a:spLocks noChangeArrowheads="1"/>
          </p:cNvSpPr>
          <p:nvPr/>
        </p:nvSpPr>
        <p:spPr bwMode="auto">
          <a:xfrm>
            <a:off x="1435100" y="0"/>
            <a:ext cx="1343025" cy="685800"/>
          </a:xfrm>
          <a:prstGeom prst="rect">
            <a:avLst/>
          </a:prstGeom>
          <a:solidFill>
            <a:srgbClr val="31486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30" name="直接连接符 9"/>
          <p:cNvSpPr>
            <a:spLocks noChangeShapeType="1"/>
          </p:cNvSpPr>
          <p:nvPr/>
        </p:nvSpPr>
        <p:spPr bwMode="auto">
          <a:xfrm>
            <a:off x="0" y="685800"/>
            <a:ext cx="12192000" cy="0"/>
          </a:xfrm>
          <a:prstGeom prst="line">
            <a:avLst/>
          </a:prstGeom>
          <a:noFill/>
          <a:ln w="6350">
            <a:solidFill>
              <a:srgbClr val="BFBFBF">
                <a:alpha val="50195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20"/>
          <p:cNvSpPr/>
          <p:nvPr/>
        </p:nvSpPr>
        <p:spPr>
          <a:xfrm>
            <a:off x="3153991" y="319140"/>
            <a:ext cx="6219720" cy="621972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89389" y="1231931"/>
            <a:ext cx="4719562" cy="584775"/>
          </a:xfrm>
          <a:prstGeom prst="rect">
            <a:avLst/>
          </a:prstGeom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+mn-ea"/>
              </a:rPr>
              <a:t>加拿大</a:t>
            </a:r>
            <a:r>
              <a:rPr lang="en-US" altLang="zh-CN" sz="3200" b="1" dirty="0">
                <a:latin typeface="+mn-ea"/>
              </a:rPr>
              <a:t>COOP</a:t>
            </a:r>
            <a:r>
              <a:rPr lang="zh-CN" altLang="en-US" sz="3200" b="1" dirty="0">
                <a:latin typeface="+mn-ea"/>
              </a:rPr>
              <a:t>项目精髓介绍</a:t>
            </a:r>
          </a:p>
        </p:txBody>
      </p:sp>
      <p:sp>
        <p:nvSpPr>
          <p:cNvPr id="3" name="矩形 2"/>
          <p:cNvSpPr/>
          <p:nvPr/>
        </p:nvSpPr>
        <p:spPr>
          <a:xfrm>
            <a:off x="4163363" y="3576311"/>
            <a:ext cx="159783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开展</a:t>
            </a:r>
            <a:r>
              <a:rPr lang="en-US" altLang="zh-CN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COOP</a:t>
            </a:r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创新方式的相应对策</a:t>
            </a:r>
          </a:p>
        </p:txBody>
      </p:sp>
      <p:sp>
        <p:nvSpPr>
          <p:cNvPr id="5" name="矩形 4"/>
          <p:cNvSpPr/>
          <p:nvPr/>
        </p:nvSpPr>
        <p:spPr>
          <a:xfrm>
            <a:off x="7120025" y="3760977"/>
            <a:ext cx="205873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+mn-ea"/>
                <a:cs typeface="微软雅黑"/>
              </a:rPr>
              <a:t>引进</a:t>
            </a:r>
            <a:r>
              <a:rPr lang="en-US" altLang="zh-CN" sz="3200" b="1" dirty="0">
                <a:latin typeface="+mn-ea"/>
                <a:cs typeface="微软雅黑"/>
              </a:rPr>
              <a:t>COOP</a:t>
            </a:r>
            <a:r>
              <a:rPr lang="zh-CN" altLang="en-US" sz="3200" b="1" dirty="0">
                <a:latin typeface="+mn-ea"/>
                <a:cs typeface="微软雅黑"/>
              </a:rPr>
              <a:t>项目实践教学的具体分析</a:t>
            </a:r>
          </a:p>
        </p:txBody>
      </p:sp>
      <p:grpSp>
        <p:nvGrpSpPr>
          <p:cNvPr id="14" name="组合 13"/>
          <p:cNvGrpSpPr/>
          <p:nvPr/>
        </p:nvGrpSpPr>
        <p:grpSpPr>
          <a:xfrm rot="18000000">
            <a:off x="3105941" y="229250"/>
            <a:ext cx="6399502" cy="6399502"/>
            <a:chOff x="2438292" y="1481068"/>
            <a:chExt cx="3930666" cy="3930666"/>
          </a:xfrm>
        </p:grpSpPr>
        <p:sp>
          <p:nvSpPr>
            <p:cNvPr id="15" name="任意多边形 14"/>
            <p:cNvSpPr/>
            <p:nvPr/>
          </p:nvSpPr>
          <p:spPr>
            <a:xfrm rot="5400000">
              <a:off x="2438292" y="1481068"/>
              <a:ext cx="3930666" cy="3930666"/>
            </a:xfrm>
            <a:custGeom>
              <a:avLst/>
              <a:gdLst>
                <a:gd name="connsiteX0" fmla="*/ 71845 w 3930666"/>
                <a:gd name="connsiteY0" fmla="*/ 1951304 h 3930666"/>
                <a:gd name="connsiteX1" fmla="*/ 1965334 w 3930666"/>
                <a:gd name="connsiteY1" fmla="*/ 1965333 h 3930666"/>
                <a:gd name="connsiteX2" fmla="*/ 2906145 w 3930666"/>
                <a:gd name="connsiteY2" fmla="*/ 322051 h 3930666"/>
                <a:gd name="connsiteX3" fmla="*/ 1021663 w 3930666"/>
                <a:gd name="connsiteY3" fmla="*/ 323692 h 3930666"/>
                <a:gd name="connsiteX4" fmla="*/ 71845 w 3930666"/>
                <a:gd name="connsiteY4" fmla="*/ 1951304 h 3930666"/>
                <a:gd name="connsiteX5" fmla="*/ 0 w 3930666"/>
                <a:gd name="connsiteY5" fmla="*/ 1965333 h 3930666"/>
                <a:gd name="connsiteX6" fmla="*/ 1965333 w 3930666"/>
                <a:gd name="connsiteY6" fmla="*/ 0 h 3930666"/>
                <a:gd name="connsiteX7" fmla="*/ 3930666 w 3930666"/>
                <a:gd name="connsiteY7" fmla="*/ 1965333 h 3930666"/>
                <a:gd name="connsiteX8" fmla="*/ 1965333 w 3930666"/>
                <a:gd name="connsiteY8" fmla="*/ 3930666 h 3930666"/>
                <a:gd name="connsiteX9" fmla="*/ 0 w 3930666"/>
                <a:gd name="connsiteY9" fmla="*/ 1965333 h 3930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30666" h="3930666">
                  <a:moveTo>
                    <a:pt x="71845" y="1951304"/>
                  </a:moveTo>
                  <a:lnTo>
                    <a:pt x="1965334" y="1965333"/>
                  </a:lnTo>
                  <a:lnTo>
                    <a:pt x="2906145" y="322051"/>
                  </a:lnTo>
                  <a:cubicBezTo>
                    <a:pt x="2322296" y="-12214"/>
                    <a:pt x="1604928" y="-11589"/>
                    <a:pt x="1021663" y="323692"/>
                  </a:cubicBezTo>
                  <a:cubicBezTo>
                    <a:pt x="438397" y="658973"/>
                    <a:pt x="76829" y="1278558"/>
                    <a:pt x="71845" y="1951304"/>
                  </a:cubicBezTo>
                  <a:close/>
                  <a:moveTo>
                    <a:pt x="0" y="1965333"/>
                  </a:moveTo>
                  <a:cubicBezTo>
                    <a:pt x="0" y="879910"/>
                    <a:pt x="879910" y="0"/>
                    <a:pt x="1965333" y="0"/>
                  </a:cubicBezTo>
                  <a:cubicBezTo>
                    <a:pt x="3050756" y="0"/>
                    <a:pt x="3930666" y="879910"/>
                    <a:pt x="3930666" y="1965333"/>
                  </a:cubicBezTo>
                  <a:cubicBezTo>
                    <a:pt x="3930666" y="3050756"/>
                    <a:pt x="3050756" y="3930666"/>
                    <a:pt x="1965333" y="3930666"/>
                  </a:cubicBezTo>
                  <a:cubicBezTo>
                    <a:pt x="879910" y="3930666"/>
                    <a:pt x="0" y="3050756"/>
                    <a:pt x="0" y="196533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>
              <a:noFill/>
            </a:ln>
            <a:scene3d>
              <a:camera prst="orthographicFront"/>
              <a:lightRig rig="twoPt" dir="t"/>
            </a:scene3d>
            <a:sp3d prstMaterial="matte">
              <a:bevelT w="38100" h="44450"/>
              <a:bevelB w="44450" h="31750"/>
              <a:extrusionClr>
                <a:schemeClr val="bg1">
                  <a:lumMod val="85000"/>
                </a:schemeClr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 rot="3750680">
              <a:off x="4628095" y="3051895"/>
              <a:ext cx="83797" cy="481435"/>
            </a:xfrm>
            <a:custGeom>
              <a:avLst/>
              <a:gdLst>
                <a:gd name="connsiteX0" fmla="*/ 26504 w 132522"/>
                <a:gd name="connsiteY0" fmla="*/ 768626 h 768626"/>
                <a:gd name="connsiteX1" fmla="*/ 0 w 132522"/>
                <a:gd name="connsiteY1" fmla="*/ 503582 h 768626"/>
                <a:gd name="connsiteX2" fmla="*/ 13252 w 132522"/>
                <a:gd name="connsiteY2" fmla="*/ 0 h 768626"/>
                <a:gd name="connsiteX3" fmla="*/ 92765 w 132522"/>
                <a:gd name="connsiteY3" fmla="*/ 0 h 768626"/>
                <a:gd name="connsiteX4" fmla="*/ 132522 w 132522"/>
                <a:gd name="connsiteY4" fmla="*/ 530087 h 768626"/>
                <a:gd name="connsiteX5" fmla="*/ 119269 w 132522"/>
                <a:gd name="connsiteY5" fmla="*/ 755374 h 768626"/>
                <a:gd name="connsiteX6" fmla="*/ 26504 w 132522"/>
                <a:gd name="connsiteY6" fmla="*/ 768626 h 76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2522" h="768626">
                  <a:moveTo>
                    <a:pt x="26504" y="768626"/>
                  </a:moveTo>
                  <a:lnTo>
                    <a:pt x="0" y="503582"/>
                  </a:lnTo>
                  <a:lnTo>
                    <a:pt x="13252" y="0"/>
                  </a:lnTo>
                  <a:lnTo>
                    <a:pt x="92765" y="0"/>
                  </a:lnTo>
                  <a:lnTo>
                    <a:pt x="132522" y="530087"/>
                  </a:lnTo>
                  <a:lnTo>
                    <a:pt x="119269" y="755374"/>
                  </a:lnTo>
                  <a:lnTo>
                    <a:pt x="26504" y="76862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  <a:shade val="30000"/>
                    <a:satMod val="115000"/>
                  </a:schemeClr>
                </a:gs>
                <a:gs pos="50000">
                  <a:schemeClr val="bg1">
                    <a:lumMod val="95000"/>
                    <a:shade val="67500"/>
                    <a:satMod val="115000"/>
                  </a:schemeClr>
                </a:gs>
                <a:gs pos="100000">
                  <a:schemeClr val="bg1">
                    <a:lumMod val="9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Donut 5"/>
            <p:cNvSpPr>
              <a:spLocks noChangeAspect="1"/>
            </p:cNvSpPr>
            <p:nvPr/>
          </p:nvSpPr>
          <p:spPr>
            <a:xfrm rot="18820362">
              <a:off x="4331350" y="3374126"/>
              <a:ext cx="144550" cy="144550"/>
            </a:xfrm>
            <a:prstGeom prst="donut">
              <a:avLst/>
            </a:prstGeom>
            <a:gradFill>
              <a:gsLst>
                <a:gs pos="0">
                  <a:srgbClr val="FFFFFF"/>
                </a:gs>
                <a:gs pos="7001">
                  <a:srgbClr val="E6E6E6"/>
                </a:gs>
                <a:gs pos="32001">
                  <a:srgbClr val="7D8496"/>
                </a:gs>
                <a:gs pos="47000">
                  <a:srgbClr val="E6E6E6"/>
                </a:gs>
                <a:gs pos="85001">
                  <a:srgbClr val="7D8496"/>
                </a:gs>
                <a:gs pos="100000">
                  <a:srgbClr val="E6E6E6"/>
                </a:gs>
              </a:gsLst>
              <a:lin ang="2700000" scaled="0"/>
            </a:gradFill>
            <a:ln>
              <a:noFill/>
            </a:ln>
            <a:effectLst>
              <a:innerShdw blurRad="63500" dist="76200" dir="18900000">
                <a:prstClr val="black">
                  <a:alpha val="44000"/>
                </a:prstClr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" name="椭圆 1"/>
          <p:cNvSpPr/>
          <p:nvPr/>
        </p:nvSpPr>
        <p:spPr>
          <a:xfrm>
            <a:off x="3138950" y="185153"/>
            <a:ext cx="6420441" cy="6420441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bg1">
                  <a:lumMod val="75000"/>
                </a:schemeClr>
              </a:gs>
              <a:gs pos="83000">
                <a:schemeClr val="bg2">
                  <a:lumMod val="90000"/>
                </a:schemeClr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091846" y="3072209"/>
            <a:ext cx="4299044" cy="646331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报告内容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7378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7200000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7200000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1"/>
          <p:cNvSpPr>
            <a:spLocks noChangeArrowheads="1"/>
          </p:cNvSpPr>
          <p:nvPr/>
        </p:nvSpPr>
        <p:spPr bwMode="auto">
          <a:xfrm>
            <a:off x="0" y="-18097"/>
            <a:ext cx="12192000" cy="6858000"/>
          </a:xfrm>
          <a:custGeom>
            <a:avLst/>
            <a:gdLst>
              <a:gd name="T0" fmla="*/ 0 w 12192000"/>
              <a:gd name="T1" fmla="*/ 0 h 5943600"/>
              <a:gd name="T2" fmla="*/ 10537372 w 12192000"/>
              <a:gd name="T3" fmla="*/ 2161682 h 5943600"/>
              <a:gd name="T4" fmla="*/ 12192000 w 12192000"/>
              <a:gd name="T5" fmla="*/ 7913077 h 5943600"/>
              <a:gd name="T6" fmla="*/ 0 w 12192000"/>
              <a:gd name="T7" fmla="*/ 7913077 h 5943600"/>
              <a:gd name="T8" fmla="*/ 0 w 12192000"/>
              <a:gd name="T9" fmla="*/ 0 h 5943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192000"/>
              <a:gd name="T16" fmla="*/ 0 h 5943600"/>
              <a:gd name="T17" fmla="*/ 12192000 w 12192000"/>
              <a:gd name="T18" fmla="*/ 5943600 h 5943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192000" h="5943600">
                <a:moveTo>
                  <a:pt x="0" y="0"/>
                </a:moveTo>
                <a:lnTo>
                  <a:pt x="10537372" y="1623664"/>
                </a:lnTo>
                <a:lnTo>
                  <a:pt x="12192000" y="5943600"/>
                </a:lnTo>
                <a:lnTo>
                  <a:pt x="0" y="5943600"/>
                </a:lnTo>
                <a:lnTo>
                  <a:pt x="0" y="0"/>
                </a:lnTo>
                <a:close/>
              </a:path>
            </a:pathLst>
          </a:custGeom>
          <a:solidFill>
            <a:srgbClr val="31486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47" name="矩形 2"/>
          <p:cNvSpPr>
            <a:spLocks noChangeArrowheads="1"/>
          </p:cNvSpPr>
          <p:nvPr/>
        </p:nvSpPr>
        <p:spPr bwMode="auto">
          <a:xfrm>
            <a:off x="0" y="1600047"/>
            <a:ext cx="9598603" cy="4093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3300"/>
              </a:lnSpc>
            </a:pPr>
            <a:r>
              <a:rPr lang="zh-CN" altLang="en-US" sz="3600" b="1" dirty="0" smtClean="0">
                <a:solidFill>
                  <a:srgbClr val="FFC000"/>
                </a:solidFill>
              </a:rPr>
              <a:t>（一）</a:t>
            </a:r>
            <a:r>
              <a:rPr lang="zh-CN" altLang="zh-CN" sz="3600" b="1" dirty="0" smtClean="0">
                <a:solidFill>
                  <a:srgbClr val="FFC000"/>
                </a:solidFill>
              </a:rPr>
              <a:t>加拿大</a:t>
            </a:r>
            <a:r>
              <a:rPr lang="en-US" altLang="zh-CN" sz="3600" b="1" dirty="0">
                <a:solidFill>
                  <a:srgbClr val="FFC000"/>
                </a:solidFill>
              </a:rPr>
              <a:t>COOP</a:t>
            </a:r>
            <a:r>
              <a:rPr lang="zh-CN" altLang="zh-CN" sz="3600" b="1" dirty="0" smtClean="0">
                <a:solidFill>
                  <a:srgbClr val="FFC000"/>
                </a:solidFill>
              </a:rPr>
              <a:t>项目</a:t>
            </a:r>
            <a:r>
              <a:rPr lang="zh-CN" altLang="en-US" sz="3600" b="1" dirty="0" smtClean="0">
                <a:solidFill>
                  <a:srgbClr val="FFC000"/>
                </a:solidFill>
              </a:rPr>
              <a:t>精髓</a:t>
            </a:r>
            <a:r>
              <a:rPr lang="zh-CN" altLang="en-US" sz="3500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3500" dirty="0" smtClean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3500" dirty="0" smtClean="0">
              <a:solidFill>
                <a:srgbClr val="F2F2F2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</a:rPr>
              <a:t>                                </a:t>
            </a:r>
            <a:r>
              <a:rPr lang="zh-CN" altLang="en-US" sz="3000" dirty="0" smtClean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</a:rPr>
              <a:t>    校企搭建平台</a:t>
            </a:r>
            <a:endParaRPr lang="en-US" altLang="zh-CN" sz="3000" dirty="0" smtClean="0">
              <a:solidFill>
                <a:srgbClr val="F2F2F2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dirty="0" smtClean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</a:rPr>
              <a:t>                         学生生源口碑</a:t>
            </a:r>
            <a:endParaRPr lang="en-US" altLang="zh-CN" sz="3000" dirty="0" smtClean="0">
              <a:solidFill>
                <a:srgbClr val="F2F2F2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dirty="0" smtClean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</a:rPr>
              <a:t>                         </a:t>
            </a:r>
            <a:r>
              <a:rPr lang="zh-CN" altLang="en-US" sz="3000" dirty="0" smtClean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</a:rPr>
              <a:t>淘汰激励机制</a:t>
            </a:r>
            <a:r>
              <a:rPr lang="en-US" altLang="zh-CN" sz="3000" dirty="0" smtClean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</a:rPr>
              <a:t>                         </a:t>
            </a:r>
          </a:p>
          <a:p>
            <a:pPr>
              <a:lnSpc>
                <a:spcPct val="150000"/>
              </a:lnSpc>
            </a:pPr>
            <a:r>
              <a:rPr lang="zh-CN" altLang="en-US" sz="3000" dirty="0" smtClean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</a:rPr>
              <a:t>                         灵活课堂学制</a:t>
            </a:r>
            <a:endParaRPr lang="en-US" altLang="zh-CN" sz="3000" dirty="0" smtClean="0">
              <a:solidFill>
                <a:srgbClr val="F2F2F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72" name="等腰三角形 3"/>
          <p:cNvSpPr>
            <a:spLocks noChangeArrowheads="1"/>
          </p:cNvSpPr>
          <p:nvPr/>
        </p:nvSpPr>
        <p:spPr bwMode="auto">
          <a:xfrm>
            <a:off x="9383713" y="1866900"/>
            <a:ext cx="2816225" cy="4991100"/>
          </a:xfrm>
          <a:prstGeom prst="triangle">
            <a:avLst>
              <a:gd name="adj" fmla="val 41042"/>
            </a:avLst>
          </a:prstGeom>
          <a:solidFill>
            <a:srgbClr val="E2E9E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173" name="矩形 5"/>
          <p:cNvSpPr>
            <a:spLocks noChangeArrowheads="1"/>
          </p:cNvSpPr>
          <p:nvPr/>
        </p:nvSpPr>
        <p:spPr bwMode="auto">
          <a:xfrm rot="-1097446">
            <a:off x="9762850" y="4486455"/>
            <a:ext cx="1826141" cy="743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314865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项目介绍</a:t>
            </a:r>
            <a:endParaRPr lang="en-US" altLang="zh-CN" sz="3200" b="1" dirty="0">
              <a:solidFill>
                <a:srgbClr val="314865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174" name="矩形 6"/>
          <p:cNvSpPr>
            <a:spLocks noChangeArrowheads="1"/>
          </p:cNvSpPr>
          <p:nvPr/>
        </p:nvSpPr>
        <p:spPr bwMode="auto">
          <a:xfrm>
            <a:off x="10467975" y="0"/>
            <a:ext cx="1724025" cy="885825"/>
          </a:xfrm>
          <a:custGeom>
            <a:avLst/>
            <a:gdLst>
              <a:gd name="T0" fmla="*/ 0 w 1723550"/>
              <a:gd name="T1" fmla="*/ 0 h 885371"/>
              <a:gd name="T2" fmla="*/ 1724500 w 1723550"/>
              <a:gd name="T3" fmla="*/ 0 h 885371"/>
              <a:gd name="T4" fmla="*/ 1724500 w 1723550"/>
              <a:gd name="T5" fmla="*/ 886279 h 885371"/>
              <a:gd name="T6" fmla="*/ 1452228 w 1723550"/>
              <a:gd name="T7" fmla="*/ 276053 h 885371"/>
              <a:gd name="T8" fmla="*/ 0 w 1723550"/>
              <a:gd name="T9" fmla="*/ 0 h 88537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23550"/>
              <a:gd name="T16" fmla="*/ 0 h 885371"/>
              <a:gd name="T17" fmla="*/ 1723550 w 1723550"/>
              <a:gd name="T18" fmla="*/ 885371 h 88537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23550" h="885371">
                <a:moveTo>
                  <a:pt x="0" y="0"/>
                </a:moveTo>
                <a:lnTo>
                  <a:pt x="1723550" y="0"/>
                </a:lnTo>
                <a:lnTo>
                  <a:pt x="1723550" y="885371"/>
                </a:lnTo>
                <a:lnTo>
                  <a:pt x="1451428" y="275771"/>
                </a:lnTo>
                <a:lnTo>
                  <a:pt x="0" y="0"/>
                </a:lnTo>
                <a:close/>
              </a:path>
            </a:pathLst>
          </a:custGeom>
          <a:solidFill>
            <a:srgbClr val="31486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2" name="组合 6"/>
          <p:cNvGrpSpPr/>
          <p:nvPr/>
        </p:nvGrpSpPr>
        <p:grpSpPr>
          <a:xfrm>
            <a:off x="0" y="6362700"/>
            <a:ext cx="12192000" cy="495299"/>
            <a:chOff x="0" y="6362700"/>
            <a:chExt cx="12192000" cy="495299"/>
          </a:xfrm>
        </p:grpSpPr>
        <p:sp>
          <p:nvSpPr>
            <p:cNvPr id="8" name="矩形 2"/>
            <p:cNvSpPr>
              <a:spLocks noChangeArrowheads="1"/>
            </p:cNvSpPr>
            <p:nvPr/>
          </p:nvSpPr>
          <p:spPr bwMode="auto">
            <a:xfrm>
              <a:off x="0" y="6362700"/>
              <a:ext cx="12192000" cy="495299"/>
            </a:xfrm>
            <a:prstGeom prst="rect">
              <a:avLst/>
            </a:prstGeom>
            <a:solidFill>
              <a:srgbClr val="E2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fld id="{5D537FA9-566A-4B70-A467-AC0987507B54}" type="datetime1">
                <a:rPr lang="zh-CN" altLang="en-US" sz="140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pPr algn="ctr" eaLnBrk="1" hangingPunct="1"/>
                <a:t>2015/9/17</a:t>
              </a:fld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t>       中央财经大学     </a:t>
              </a:r>
              <a:endParaRPr lang="zh-CN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1437938" y="6463782"/>
              <a:ext cx="7540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</a:t>
              </a:r>
              <a:fld id="{33902388-11AE-442E-8827-A5761E888D86}" type="slidenum">
                <a:rPr lang="zh-CN" altLang="en-US" sz="140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pPr algn="ctr"/>
                <a:t>38</a:t>
              </a:fld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页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14"/>
          <p:cNvSpPr>
            <a:spLocks noChangeArrowheads="1"/>
          </p:cNvSpPr>
          <p:nvPr/>
        </p:nvSpPr>
        <p:spPr bwMode="auto">
          <a:xfrm>
            <a:off x="8197850" y="3429000"/>
            <a:ext cx="3087688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endParaRPr lang="en-US" altLang="zh-CN" b="1">
              <a:solidFill>
                <a:srgbClr val="7F7F7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97476" y="2585901"/>
            <a:ext cx="7560527" cy="1200329"/>
          </a:xfrm>
          <a:prstGeom prst="rect">
            <a:avLst/>
          </a:prstGeom>
          <a:noFill/>
          <a:ln w="28575">
            <a:solidFill>
              <a:schemeClr val="bg1">
                <a:lumMod val="65000"/>
              </a:schemeClr>
            </a:solidFill>
            <a:prstDash val="dash"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国际商务硕士</a:t>
            </a:r>
            <a:endParaRPr lang="en-US" altLang="zh-CN" sz="2400" dirty="0" smtClean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国际商务</a:t>
            </a:r>
            <a:r>
              <a:rPr lang="zh-CN" altLang="en-US" sz="24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本科</a:t>
            </a:r>
            <a:endParaRPr lang="zh-CN" altLang="en-US" sz="2400" dirty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0" y="6362700"/>
            <a:ext cx="12192000" cy="495299"/>
            <a:chOff x="0" y="6362700"/>
            <a:chExt cx="12192000" cy="495299"/>
          </a:xfrm>
        </p:grpSpPr>
        <p:sp>
          <p:nvSpPr>
            <p:cNvPr id="7" name="矩形 2"/>
            <p:cNvSpPr>
              <a:spLocks noChangeArrowheads="1"/>
            </p:cNvSpPr>
            <p:nvPr/>
          </p:nvSpPr>
          <p:spPr bwMode="auto">
            <a:xfrm>
              <a:off x="0" y="6362700"/>
              <a:ext cx="12192000" cy="495299"/>
            </a:xfrm>
            <a:prstGeom prst="rect">
              <a:avLst/>
            </a:prstGeom>
            <a:solidFill>
              <a:srgbClr val="E2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fld id="{5D537FA9-566A-4B70-A467-AC0987507B54}" type="datetime1">
                <a:rPr lang="zh-CN" altLang="en-US" sz="140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pPr algn="ctr" eaLnBrk="1" hangingPunct="1"/>
                <a:t>2015/9/17</a:t>
              </a:fld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t>       中央财经大学     </a:t>
              </a:r>
              <a:endParaRPr lang="zh-CN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1437938" y="6463782"/>
              <a:ext cx="7540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</a:t>
              </a:r>
              <a:fld id="{33902388-11AE-442E-8827-A5761E888D86}" type="slidenum">
                <a:rPr lang="zh-CN" altLang="en-US" sz="140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pPr algn="ctr"/>
                <a:t>39</a:t>
              </a:fld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页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5"/>
          <p:cNvGrpSpPr>
            <a:grpSpLocks/>
          </p:cNvGrpSpPr>
          <p:nvPr/>
        </p:nvGrpSpPr>
        <p:grpSpPr bwMode="auto">
          <a:xfrm>
            <a:off x="10845628" y="0"/>
            <a:ext cx="951576" cy="2041525"/>
            <a:chOff x="10211972" y="0"/>
            <a:chExt cx="951624" cy="2042347"/>
          </a:xfrm>
        </p:grpSpPr>
        <p:sp>
          <p:nvSpPr>
            <p:cNvPr id="11" name="矩形 15"/>
            <p:cNvSpPr>
              <a:spLocks noChangeArrowheads="1"/>
            </p:cNvSpPr>
            <p:nvPr/>
          </p:nvSpPr>
          <p:spPr bwMode="auto">
            <a:xfrm>
              <a:off x="10211972" y="0"/>
              <a:ext cx="174625" cy="2042347"/>
            </a:xfrm>
            <a:prstGeom prst="rect">
              <a:avLst/>
            </a:prstGeom>
            <a:solidFill>
              <a:srgbClr val="314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" name="矩形 16"/>
            <p:cNvSpPr>
              <a:spLocks noChangeArrowheads="1"/>
            </p:cNvSpPr>
            <p:nvPr/>
          </p:nvSpPr>
          <p:spPr bwMode="auto">
            <a:xfrm>
              <a:off x="10548012" y="1008725"/>
              <a:ext cx="615584" cy="92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 sz="2800" b="1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57200" y="541876"/>
            <a:ext cx="966978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400" b="1" dirty="0" smtClean="0"/>
              <a:t>（二）引进</a:t>
            </a:r>
            <a:r>
              <a:rPr lang="en-US" altLang="zh-CN" sz="3400" b="1" dirty="0" smtClean="0"/>
              <a:t>COOP</a:t>
            </a:r>
            <a:r>
              <a:rPr lang="zh-CN" altLang="en-US" sz="3400" b="1" dirty="0" smtClean="0"/>
              <a:t>项目实践教学的具体分析</a:t>
            </a:r>
            <a:endParaRPr lang="en-US" altLang="zh-CN" sz="3400" b="1" dirty="0" smtClean="0"/>
          </a:p>
          <a:p>
            <a:r>
              <a:rPr lang="en-US" altLang="zh-CN" sz="3400" b="1" dirty="0" smtClean="0"/>
              <a:t>                     ——</a:t>
            </a:r>
            <a:r>
              <a:rPr lang="zh-CN" altLang="en-US" sz="3400" b="1" dirty="0" smtClean="0"/>
              <a:t>以国际商务专业为例</a:t>
            </a:r>
            <a:endParaRPr lang="zh-CN" altLang="en-US" sz="3400" b="1" dirty="0"/>
          </a:p>
        </p:txBody>
      </p:sp>
    </p:spTree>
    <p:extLst>
      <p:ext uri="{BB962C8B-B14F-4D97-AF65-F5344CB8AC3E}">
        <p14:creationId xmlns:p14="http://schemas.microsoft.com/office/powerpoint/2010/main" xmlns="" val="247813275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矩形 2"/>
          <p:cNvSpPr>
            <a:spLocks noChangeArrowheads="1"/>
          </p:cNvSpPr>
          <p:nvPr/>
        </p:nvSpPr>
        <p:spPr bwMode="auto">
          <a:xfrm>
            <a:off x="0" y="4852988"/>
            <a:ext cx="12192000" cy="2005012"/>
          </a:xfrm>
          <a:prstGeom prst="rect">
            <a:avLst/>
          </a:prstGeom>
          <a:solidFill>
            <a:srgbClr val="E2E9E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7" name="矩形 3"/>
          <p:cNvSpPr>
            <a:spLocks noChangeArrowheads="1"/>
          </p:cNvSpPr>
          <p:nvPr/>
        </p:nvSpPr>
        <p:spPr bwMode="auto">
          <a:xfrm>
            <a:off x="1030645" y="2170113"/>
            <a:ext cx="863361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lvl="0" algn="ctr" eaLnBrk="1" hangingPunct="1"/>
            <a:r>
              <a:rPr lang="zh-CN" altLang="en-US" sz="4400" b="1" dirty="0" smtClean="0">
                <a:latin typeface="微软雅黑" pitchFamily="34" charset="-122"/>
                <a:ea typeface="微软雅黑" pitchFamily="34" charset="-122"/>
              </a:rPr>
              <a:t>   一</a:t>
            </a:r>
            <a:r>
              <a:rPr lang="zh-CN" altLang="en-US" sz="4400" b="1" dirty="0" smtClean="0">
                <a:latin typeface="微软雅黑" pitchFamily="34" charset="-122"/>
                <a:ea typeface="微软雅黑" pitchFamily="34" charset="-122"/>
              </a:rPr>
              <a:t>、全方位教学支持体系</a:t>
            </a:r>
            <a:endParaRPr lang="en-US" altLang="zh-CN" sz="4800" b="1" dirty="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8" name="矩形 7"/>
          <p:cNvSpPr>
            <a:spLocks noChangeArrowheads="1"/>
          </p:cNvSpPr>
          <p:nvPr/>
        </p:nvSpPr>
        <p:spPr bwMode="auto">
          <a:xfrm>
            <a:off x="4209967" y="5084763"/>
            <a:ext cx="359585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第二组    王震</a:t>
            </a:r>
            <a:endParaRPr lang="en-US" altLang="zh-CN" sz="2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商学院 组织与人力资源管理系</a:t>
            </a:r>
            <a:endParaRPr lang="en-US" altLang="zh-CN" sz="2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29" name="矩形 8"/>
          <p:cNvSpPr>
            <a:spLocks noChangeArrowheads="1"/>
          </p:cNvSpPr>
          <p:nvPr/>
        </p:nvSpPr>
        <p:spPr bwMode="auto">
          <a:xfrm>
            <a:off x="1435100" y="0"/>
            <a:ext cx="1343025" cy="685800"/>
          </a:xfrm>
          <a:prstGeom prst="rect">
            <a:avLst/>
          </a:prstGeom>
          <a:solidFill>
            <a:srgbClr val="31486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30" name="直接连接符 9"/>
          <p:cNvSpPr>
            <a:spLocks noChangeShapeType="1"/>
          </p:cNvSpPr>
          <p:nvPr/>
        </p:nvSpPr>
        <p:spPr bwMode="auto">
          <a:xfrm>
            <a:off x="0" y="685800"/>
            <a:ext cx="12192000" cy="0"/>
          </a:xfrm>
          <a:prstGeom prst="line">
            <a:avLst/>
          </a:prstGeom>
          <a:noFill/>
          <a:ln w="6350">
            <a:solidFill>
              <a:srgbClr val="BFBFBF">
                <a:alpha val="50195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79158545"/>
              </p:ext>
            </p:extLst>
          </p:nvPr>
        </p:nvGraphicFramePr>
        <p:xfrm>
          <a:off x="1176950" y="1616041"/>
          <a:ext cx="4698749" cy="2474128"/>
        </p:xfrm>
        <a:graphic>
          <a:graphicData uri="http://schemas.openxmlformats.org/drawingml/2006/table">
            <a:tbl>
              <a:tblPr/>
              <a:tblGrid>
                <a:gridCol w="4698749"/>
              </a:tblGrid>
              <a:tr h="395161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Calibri" pitchFamily="34" charset="0"/>
                        </a:rPr>
                        <a:t>       机遇 </a:t>
                      </a:r>
                      <a:r>
                        <a:rPr kumimoji="0" lang="en-US" altLang="zh-CN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Calibri" pitchFamily="34" charset="0"/>
                        </a:rPr>
                        <a:t>&amp; </a:t>
                      </a:r>
                      <a:r>
                        <a:rPr kumimoji="0" lang="zh-CN" altLang="en-US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Calibri" pitchFamily="34" charset="0"/>
                        </a:rPr>
                        <a:t>优势</a:t>
                      </a:r>
                    </a:p>
                  </a:txBody>
                  <a:tcPr marL="91443" marR="91443" marT="45717" marB="45717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14865"/>
                    </a:solidFill>
                  </a:tcPr>
                </a:tc>
              </a:tr>
              <a:tr h="11854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marL="91443" marR="91443" marT="45717" marB="45717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</a:tr>
              <a:tr h="71129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lvl="1" algn="l">
                        <a:lnSpc>
                          <a:spcPct val="100000"/>
                        </a:lnSpc>
                      </a:pPr>
                      <a:r>
                        <a:rPr kumimoji="0" lang="en-US" altLang="zh-CN" sz="2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Calibri" pitchFamily="34" charset="0"/>
                        </a:rPr>
                        <a:t>1</a:t>
                      </a:r>
                      <a:r>
                        <a:rPr kumimoji="0" lang="zh-CN" altLang="en-US" sz="2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Calibri" pitchFamily="34" charset="0"/>
                        </a:rPr>
                        <a:t>、有校外第二导师</a:t>
                      </a:r>
                      <a:endParaRPr kumimoji="0" lang="en-US" altLang="zh-CN" sz="2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  <a:sym typeface="Calibri" pitchFamily="34" charset="0"/>
                      </a:endParaRPr>
                    </a:p>
                  </a:txBody>
                  <a:tcPr marL="91443" marR="91443" marT="45717" marB="45717"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8D8D8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71129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2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Calibri" pitchFamily="34" charset="0"/>
                        </a:rPr>
                        <a:t>2</a:t>
                      </a:r>
                      <a:r>
                        <a:rPr kumimoji="0" lang="zh-CN" altLang="en-US" sz="2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Calibri" pitchFamily="34" charset="0"/>
                        </a:rPr>
                        <a:t>、聘请业界精英讲座与指导</a:t>
                      </a:r>
                      <a:endParaRPr kumimoji="0" lang="en-US" altLang="zh-CN" sz="2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  <a:sym typeface="Calibri" pitchFamily="34" charset="0"/>
                      </a:endParaRPr>
                    </a:p>
                  </a:txBody>
                  <a:tcPr marL="91443" marR="91443" marT="45717" marB="45717" anchor="ctr" horzOverflow="overflow">
                    <a:lnL cap="flat">
                      <a:noFill/>
                    </a:lnL>
                    <a:lnR cap="flat">
                      <a:noFill/>
                    </a:lnR>
                    <a:lnT w="19050" cap="flat" cmpd="sng" algn="ctr">
                      <a:solidFill>
                        <a:srgbClr val="D8D8D8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8D8D8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95161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2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Calibri" pitchFamily="34" charset="0"/>
                        </a:rPr>
                        <a:t>3</a:t>
                      </a:r>
                      <a:r>
                        <a:rPr kumimoji="0" lang="zh-CN" altLang="en-US" sz="2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Calibri" pitchFamily="34" charset="0"/>
                        </a:rPr>
                        <a:t>、推荐实习</a:t>
                      </a:r>
                    </a:p>
                  </a:txBody>
                  <a:tcPr marL="91443" marR="91443" marT="45717" marB="45717" anchor="ctr" horzOverflow="overflow">
                    <a:lnL cap="flat">
                      <a:noFill/>
                    </a:lnL>
                    <a:lnR cap="flat">
                      <a:noFill/>
                    </a:lnR>
                    <a:lnT w="19050" cap="flat" cmpd="sng" algn="ctr">
                      <a:solidFill>
                        <a:srgbClr val="D8D8D8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8D8D8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191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83644634"/>
              </p:ext>
            </p:extLst>
          </p:nvPr>
        </p:nvGraphicFramePr>
        <p:xfrm>
          <a:off x="6803679" y="1636741"/>
          <a:ext cx="4114800" cy="2569497"/>
        </p:xfrm>
        <a:graphic>
          <a:graphicData uri="http://schemas.openxmlformats.org/drawingml/2006/table">
            <a:tbl>
              <a:tblPr/>
              <a:tblGrid>
                <a:gridCol w="4114800"/>
              </a:tblGrid>
              <a:tr h="50382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Calibri" pitchFamily="34" charset="0"/>
                        </a:rPr>
                        <a:t>挑战 </a:t>
                      </a:r>
                      <a:r>
                        <a:rPr kumimoji="0" lang="en-US" altLang="zh-CN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Calibri" pitchFamily="34" charset="0"/>
                        </a:rPr>
                        <a:t>&amp; </a:t>
                      </a:r>
                      <a:r>
                        <a:rPr kumimoji="0" lang="zh-CN" altLang="en-US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Calibri" pitchFamily="34" charset="0"/>
                        </a:rPr>
                        <a:t>劣势</a:t>
                      </a:r>
                    </a:p>
                  </a:txBody>
                  <a:tcPr marL="91424" marR="91424" marT="45723" marB="45723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14865"/>
                    </a:solidFill>
                  </a:tcPr>
                </a:tc>
              </a:tr>
              <a:tr h="151151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marL="91424" marR="91424" marT="45723" marB="45723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</a:tr>
              <a:tr h="50382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24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Calibri" pitchFamily="34" charset="0"/>
                        </a:rPr>
                        <a:t>1</a:t>
                      </a:r>
                      <a:r>
                        <a:rPr kumimoji="0" lang="zh-CN" altLang="zh-CN" sz="24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Calibri" pitchFamily="34" charset="0"/>
                        </a:rPr>
                        <a:t>、</a:t>
                      </a:r>
                      <a:r>
                        <a:rPr kumimoji="0" lang="zh-CN" altLang="en-US" sz="24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Calibri" pitchFamily="34" charset="0"/>
                        </a:rPr>
                        <a:t>硕士只有两年</a:t>
                      </a:r>
                      <a:endParaRPr kumimoji="0" lang="en-US" altLang="zh-CN" sz="2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  <a:sym typeface="Calibri" pitchFamily="34" charset="0"/>
                      </a:endParaRPr>
                    </a:p>
                  </a:txBody>
                  <a:tcPr marL="91424" marR="91424" marT="45723" marB="45723"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8D8D8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906877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24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Calibri" pitchFamily="34" charset="0"/>
                        </a:rPr>
                        <a:t>2</a:t>
                      </a:r>
                      <a:r>
                        <a:rPr kumimoji="0" lang="zh-CN" altLang="zh-CN" sz="24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Calibri" pitchFamily="34" charset="0"/>
                        </a:rPr>
                        <a:t>、</a:t>
                      </a:r>
                      <a:r>
                        <a:rPr kumimoji="0" lang="zh-CN" altLang="en-US" sz="24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Calibri" pitchFamily="34" charset="0"/>
                        </a:rPr>
                        <a:t>学生在就业市场偏好</a:t>
                      </a:r>
                      <a:endParaRPr kumimoji="0" lang="zh-CN" altLang="en-US" sz="2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  <a:sym typeface="Calibri" pitchFamily="34" charset="0"/>
                      </a:endParaRPr>
                    </a:p>
                  </a:txBody>
                  <a:tcPr marL="91424" marR="91424" marT="45723" marB="45723" anchor="ctr" horzOverflow="overflow">
                    <a:lnL cap="flat">
                      <a:noFill/>
                    </a:lnL>
                    <a:lnR cap="flat">
                      <a:noFill/>
                    </a:lnR>
                    <a:lnT w="19050" cap="flat" cmpd="sng" algn="ctr">
                      <a:solidFill>
                        <a:srgbClr val="D8D8D8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8D8D8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0382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24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Calibri" pitchFamily="34" charset="0"/>
                        </a:rPr>
                        <a:t>3</a:t>
                      </a:r>
                      <a:r>
                        <a:rPr kumimoji="0" lang="zh-CN" altLang="zh-CN" sz="24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Calibri" pitchFamily="34" charset="0"/>
                        </a:rPr>
                        <a:t>、</a:t>
                      </a:r>
                      <a:r>
                        <a:rPr kumimoji="0" lang="zh-CN" altLang="en-US" sz="24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Calibri" pitchFamily="34" charset="0"/>
                        </a:rPr>
                        <a:t>“关系”因素</a:t>
                      </a:r>
                      <a:endParaRPr kumimoji="0" lang="zh-CN" altLang="en-US" sz="2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  <a:sym typeface="Calibri" pitchFamily="34" charset="0"/>
                      </a:endParaRPr>
                    </a:p>
                  </a:txBody>
                  <a:tcPr marL="91424" marR="91424" marT="45723" marB="45723" anchor="ctr" horzOverflow="overflow">
                    <a:lnL cap="flat">
                      <a:noFill/>
                    </a:lnL>
                    <a:lnR cap="flat">
                      <a:noFill/>
                    </a:lnR>
                    <a:lnT w="19050" cap="flat" cmpd="sng" algn="ctr">
                      <a:solidFill>
                        <a:srgbClr val="D8D8D8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8D8D8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" name="矩形 25"/>
          <p:cNvSpPr>
            <a:spLocks noChangeArrowheads="1"/>
          </p:cNvSpPr>
          <p:nvPr/>
        </p:nvSpPr>
        <p:spPr bwMode="auto">
          <a:xfrm rot="-5400000">
            <a:off x="-61913" y="403226"/>
            <a:ext cx="809625" cy="685800"/>
          </a:xfrm>
          <a:prstGeom prst="rect">
            <a:avLst/>
          </a:prstGeom>
          <a:solidFill>
            <a:srgbClr val="31486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" name="文本框 5"/>
          <p:cNvSpPr>
            <a:spLocks noChangeArrowheads="1"/>
          </p:cNvSpPr>
          <p:nvPr/>
        </p:nvSpPr>
        <p:spPr bwMode="auto">
          <a:xfrm>
            <a:off x="591842" y="501804"/>
            <a:ext cx="946655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国际商务硕士招生引进项目的机遇与挑战</a:t>
            </a:r>
            <a:endParaRPr lang="en-US" altLang="zh-CN" sz="2800" dirty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0" y="6362700"/>
            <a:ext cx="12192000" cy="495299"/>
            <a:chOff x="0" y="6362700"/>
            <a:chExt cx="12192000" cy="495299"/>
          </a:xfrm>
        </p:grpSpPr>
        <p:sp>
          <p:nvSpPr>
            <p:cNvPr id="8" name="矩形 2"/>
            <p:cNvSpPr>
              <a:spLocks noChangeArrowheads="1"/>
            </p:cNvSpPr>
            <p:nvPr/>
          </p:nvSpPr>
          <p:spPr bwMode="auto">
            <a:xfrm>
              <a:off x="0" y="6362700"/>
              <a:ext cx="12192000" cy="495299"/>
            </a:xfrm>
            <a:prstGeom prst="rect">
              <a:avLst/>
            </a:prstGeom>
            <a:solidFill>
              <a:srgbClr val="E2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fld id="{5D537FA9-566A-4B70-A467-AC0987507B54}" type="datetime1">
                <a:rPr lang="zh-CN" altLang="en-US" sz="140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pPr algn="ctr" eaLnBrk="1" hangingPunct="1"/>
                <a:t>2015/9/17</a:t>
              </a:fld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t>       中央财经大学     </a:t>
              </a:r>
              <a:endParaRPr lang="zh-CN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1437938" y="6463782"/>
              <a:ext cx="7540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</a:t>
              </a:r>
              <a:fld id="{33902388-11AE-442E-8827-A5761E888D86}" type="slidenum">
                <a:rPr lang="zh-CN" altLang="en-US" sz="140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pPr algn="ctr"/>
                <a:t>40</a:t>
              </a:fld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页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92645536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99691471"/>
              </p:ext>
            </p:extLst>
          </p:nvPr>
        </p:nvGraphicFramePr>
        <p:xfrm>
          <a:off x="1512277" y="1616040"/>
          <a:ext cx="3566717" cy="2130822"/>
        </p:xfrm>
        <a:graphic>
          <a:graphicData uri="http://schemas.openxmlformats.org/drawingml/2006/table">
            <a:tbl>
              <a:tblPr/>
              <a:tblGrid>
                <a:gridCol w="3566717"/>
              </a:tblGrid>
              <a:tr h="437861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Calibri" pitchFamily="34" charset="0"/>
                        </a:rPr>
                        <a:t>       机遇 </a:t>
                      </a:r>
                      <a:r>
                        <a:rPr kumimoji="0" lang="en-US" altLang="zh-CN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Calibri" pitchFamily="34" charset="0"/>
                        </a:rPr>
                        <a:t>&amp; </a:t>
                      </a:r>
                      <a:r>
                        <a:rPr kumimoji="0" lang="zh-CN" altLang="en-US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Calibri" pitchFamily="34" charset="0"/>
                        </a:rPr>
                        <a:t>优势</a:t>
                      </a:r>
                    </a:p>
                  </a:txBody>
                  <a:tcPr marL="91443" marR="91443" marT="45717" marB="45717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14865"/>
                    </a:solidFill>
                  </a:tcPr>
                </a:tc>
              </a:tr>
              <a:tr h="14622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marL="91443" marR="91443" marT="45717" marB="45717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</a:tr>
              <a:tr h="548359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2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Calibri" pitchFamily="34" charset="0"/>
                        </a:rPr>
                        <a:t>1</a:t>
                      </a:r>
                      <a:r>
                        <a:rPr kumimoji="0" lang="zh-CN" altLang="en-US" sz="2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Calibri" pitchFamily="34" charset="0"/>
                        </a:rPr>
                        <a:t>、人才培养理念契合</a:t>
                      </a:r>
                      <a:endParaRPr kumimoji="0" lang="en-US" altLang="zh-CN" sz="2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  <a:sym typeface="Calibri" pitchFamily="34" charset="0"/>
                      </a:endParaRPr>
                    </a:p>
                  </a:txBody>
                  <a:tcPr marL="91443" marR="91443" marT="45717" marB="45717"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8D8D8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1369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2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Calibri" pitchFamily="34" charset="0"/>
                        </a:rPr>
                        <a:t>2</a:t>
                      </a:r>
                      <a:r>
                        <a:rPr kumimoji="0" lang="zh-CN" altLang="en-US" sz="2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Calibri" pitchFamily="34" charset="0"/>
                        </a:rPr>
                        <a:t>、专业特色</a:t>
                      </a:r>
                      <a:endParaRPr kumimoji="0" lang="en-US" altLang="zh-CN" sz="2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  <a:sym typeface="Calibri" pitchFamily="34" charset="0"/>
                      </a:endParaRPr>
                    </a:p>
                  </a:txBody>
                  <a:tcPr marL="91443" marR="91443" marT="45717" marB="45717" anchor="ctr" horzOverflow="overflow">
                    <a:lnL cap="flat">
                      <a:noFill/>
                    </a:lnL>
                    <a:lnR cap="flat">
                      <a:noFill/>
                    </a:lnR>
                    <a:lnT w="19050" cap="flat" cmpd="sng" algn="ctr">
                      <a:solidFill>
                        <a:srgbClr val="D8D8D8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8D8D8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65351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2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Calibri" pitchFamily="34" charset="0"/>
                        </a:rPr>
                        <a:t>3</a:t>
                      </a:r>
                      <a:r>
                        <a:rPr kumimoji="0" lang="zh-CN" altLang="en-US" sz="2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Calibri" pitchFamily="34" charset="0"/>
                        </a:rPr>
                        <a:t>、本科生项目</a:t>
                      </a:r>
                      <a:r>
                        <a:rPr kumimoji="0" lang="zh-CN" altLang="en-US" sz="2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微软雅黑" pitchFamily="34" charset="-122"/>
                        </a:rPr>
                        <a:t>     </a:t>
                      </a:r>
                      <a:endParaRPr kumimoji="0" lang="zh-CN" altLang="en-US" sz="2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  <a:sym typeface="Calibri" pitchFamily="34" charset="0"/>
                      </a:endParaRPr>
                    </a:p>
                  </a:txBody>
                  <a:tcPr marL="91443" marR="91443" marT="45717" marB="45717" anchor="ctr" horzOverflow="overflow">
                    <a:lnL cap="flat">
                      <a:noFill/>
                    </a:lnL>
                    <a:lnR cap="flat">
                      <a:noFill/>
                    </a:lnR>
                    <a:lnT w="19050" cap="flat" cmpd="sng" algn="ctr">
                      <a:solidFill>
                        <a:srgbClr val="D8D8D8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8D8D8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191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13446426"/>
              </p:ext>
            </p:extLst>
          </p:nvPr>
        </p:nvGraphicFramePr>
        <p:xfrm>
          <a:off x="6803679" y="1636741"/>
          <a:ext cx="3988052" cy="2089870"/>
        </p:xfrm>
        <a:graphic>
          <a:graphicData uri="http://schemas.openxmlformats.org/drawingml/2006/table">
            <a:tbl>
              <a:tblPr/>
              <a:tblGrid>
                <a:gridCol w="3988052"/>
              </a:tblGrid>
              <a:tr h="43120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Calibri" pitchFamily="34" charset="0"/>
                        </a:rPr>
                        <a:t>挑战 </a:t>
                      </a:r>
                      <a:r>
                        <a:rPr kumimoji="0" lang="en-US" altLang="zh-CN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Calibri" pitchFamily="34" charset="0"/>
                        </a:rPr>
                        <a:t>&amp; </a:t>
                      </a:r>
                      <a:r>
                        <a:rPr kumimoji="0" lang="zh-CN" altLang="en-US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Calibri" pitchFamily="34" charset="0"/>
                        </a:rPr>
                        <a:t>劣势</a:t>
                      </a:r>
                    </a:p>
                  </a:txBody>
                  <a:tcPr marL="91424" marR="91424" marT="45723" marB="45723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14865"/>
                    </a:solidFill>
                  </a:tcPr>
                </a:tc>
              </a:tr>
              <a:tr h="12936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marL="91424" marR="91424" marT="45723" marB="45723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</a:tr>
              <a:tr h="524170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24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Calibri" pitchFamily="34" charset="0"/>
                        </a:rPr>
                        <a:t>1</a:t>
                      </a:r>
                      <a:r>
                        <a:rPr kumimoji="0" lang="zh-CN" altLang="zh-CN" sz="24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Calibri" pitchFamily="34" charset="0"/>
                        </a:rPr>
                        <a:t>、</a:t>
                      </a:r>
                      <a:r>
                        <a:rPr kumimoji="0" lang="zh-CN" altLang="en-US" sz="24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Calibri" pitchFamily="34" charset="0"/>
                        </a:rPr>
                        <a:t>国内就业市场标准</a:t>
                      </a:r>
                      <a:endParaRPr kumimoji="0" lang="en-US" altLang="zh-CN" sz="2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  <a:sym typeface="Calibri" pitchFamily="34" charset="0"/>
                      </a:endParaRPr>
                    </a:p>
                  </a:txBody>
                  <a:tcPr marL="91424" marR="91424" marT="45723" marB="45723"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8D8D8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1412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24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Calibri" pitchFamily="34" charset="0"/>
                        </a:rPr>
                        <a:t>2</a:t>
                      </a:r>
                      <a:r>
                        <a:rPr kumimoji="0" lang="zh-CN" altLang="zh-CN" sz="24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Calibri" pitchFamily="34" charset="0"/>
                        </a:rPr>
                        <a:t>、</a:t>
                      </a:r>
                      <a:r>
                        <a:rPr kumimoji="0" lang="zh-CN" altLang="en-US" sz="24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Calibri" pitchFamily="34" charset="0"/>
                        </a:rPr>
                        <a:t>教师课程安排</a:t>
                      </a:r>
                      <a:endParaRPr kumimoji="0" lang="zh-CN" altLang="en-US" sz="2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  <a:sym typeface="Calibri" pitchFamily="34" charset="0"/>
                      </a:endParaRPr>
                    </a:p>
                  </a:txBody>
                  <a:tcPr marL="91424" marR="91424" marT="45723" marB="45723" anchor="ctr" horzOverflow="overflow">
                    <a:lnL cap="flat">
                      <a:noFill/>
                    </a:lnL>
                    <a:lnR cap="flat">
                      <a:noFill/>
                    </a:lnR>
                    <a:lnT w="19050" cap="flat" cmpd="sng" algn="ctr">
                      <a:solidFill>
                        <a:srgbClr val="D8D8D8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8D8D8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47784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24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Calibri" pitchFamily="34" charset="0"/>
                        </a:rPr>
                        <a:t>3</a:t>
                      </a:r>
                      <a:r>
                        <a:rPr kumimoji="0" lang="zh-CN" altLang="zh-CN" sz="24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Calibri" pitchFamily="34" charset="0"/>
                        </a:rPr>
                        <a:t>、</a:t>
                      </a:r>
                      <a:r>
                        <a:rPr kumimoji="0" lang="zh-CN" altLang="en-US" sz="24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Calibri" pitchFamily="34" charset="0"/>
                        </a:rPr>
                        <a:t>学期制度</a:t>
                      </a:r>
                      <a:endParaRPr kumimoji="0" lang="zh-CN" altLang="en-US" sz="2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  <a:sym typeface="Calibri" pitchFamily="34" charset="0"/>
                      </a:endParaRPr>
                    </a:p>
                  </a:txBody>
                  <a:tcPr marL="91424" marR="91424" marT="45723" marB="45723" anchor="ctr" horzOverflow="overflow">
                    <a:lnL cap="flat">
                      <a:noFill/>
                    </a:lnL>
                    <a:lnR cap="flat">
                      <a:noFill/>
                    </a:lnR>
                    <a:lnT w="19050" cap="flat" cmpd="sng" algn="ctr">
                      <a:solidFill>
                        <a:srgbClr val="D8D8D8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D8D8D8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" name="矩形 25"/>
          <p:cNvSpPr>
            <a:spLocks noChangeArrowheads="1"/>
          </p:cNvSpPr>
          <p:nvPr/>
        </p:nvSpPr>
        <p:spPr bwMode="auto">
          <a:xfrm rot="-5400000">
            <a:off x="-61913" y="403226"/>
            <a:ext cx="809625" cy="685800"/>
          </a:xfrm>
          <a:prstGeom prst="rect">
            <a:avLst/>
          </a:prstGeom>
          <a:solidFill>
            <a:srgbClr val="31486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" name="文本框 5"/>
          <p:cNvSpPr>
            <a:spLocks noChangeArrowheads="1"/>
          </p:cNvSpPr>
          <p:nvPr/>
        </p:nvSpPr>
        <p:spPr bwMode="auto">
          <a:xfrm>
            <a:off x="591842" y="501804"/>
            <a:ext cx="916937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国际商务本科招生引进项目的机遇与挑战</a:t>
            </a:r>
          </a:p>
        </p:txBody>
      </p:sp>
      <p:grpSp>
        <p:nvGrpSpPr>
          <p:cNvPr id="2" name="组合 6"/>
          <p:cNvGrpSpPr/>
          <p:nvPr/>
        </p:nvGrpSpPr>
        <p:grpSpPr>
          <a:xfrm>
            <a:off x="0" y="6362700"/>
            <a:ext cx="12192000" cy="495299"/>
            <a:chOff x="0" y="6362700"/>
            <a:chExt cx="12192000" cy="495299"/>
          </a:xfrm>
        </p:grpSpPr>
        <p:sp>
          <p:nvSpPr>
            <p:cNvPr id="8" name="矩形 2"/>
            <p:cNvSpPr>
              <a:spLocks noChangeArrowheads="1"/>
            </p:cNvSpPr>
            <p:nvPr/>
          </p:nvSpPr>
          <p:spPr bwMode="auto">
            <a:xfrm>
              <a:off x="0" y="6362700"/>
              <a:ext cx="12192000" cy="495299"/>
            </a:xfrm>
            <a:prstGeom prst="rect">
              <a:avLst/>
            </a:prstGeom>
            <a:solidFill>
              <a:srgbClr val="E2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fld id="{5D537FA9-566A-4B70-A467-AC0987507B54}" type="datetime1">
                <a:rPr lang="zh-CN" altLang="en-US" sz="140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pPr algn="ctr" eaLnBrk="1" hangingPunct="1"/>
                <a:t>2015/9/17</a:t>
              </a:fld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t>       中央财经大学     </a:t>
              </a:r>
              <a:endParaRPr lang="zh-CN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1437938" y="6463782"/>
              <a:ext cx="7540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</a:t>
              </a:r>
              <a:fld id="{33902388-11AE-442E-8827-A5761E888D86}" type="slidenum">
                <a:rPr lang="zh-CN" altLang="en-US" sz="140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pPr algn="ctr"/>
                <a:t>41</a:t>
              </a:fld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页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14858865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14"/>
          <p:cNvSpPr>
            <a:spLocks noChangeArrowheads="1"/>
          </p:cNvSpPr>
          <p:nvPr/>
        </p:nvSpPr>
        <p:spPr bwMode="auto">
          <a:xfrm>
            <a:off x="8197850" y="3429000"/>
            <a:ext cx="3087688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endParaRPr lang="en-US" altLang="zh-CN" b="1">
              <a:solidFill>
                <a:srgbClr val="7F7F7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" name="组合 3"/>
          <p:cNvGrpSpPr/>
          <p:nvPr/>
        </p:nvGrpSpPr>
        <p:grpSpPr>
          <a:xfrm>
            <a:off x="0" y="6362700"/>
            <a:ext cx="12192000" cy="495299"/>
            <a:chOff x="0" y="6362700"/>
            <a:chExt cx="12192000" cy="495299"/>
          </a:xfrm>
        </p:grpSpPr>
        <p:sp>
          <p:nvSpPr>
            <p:cNvPr id="7" name="矩形 2"/>
            <p:cNvSpPr>
              <a:spLocks noChangeArrowheads="1"/>
            </p:cNvSpPr>
            <p:nvPr/>
          </p:nvSpPr>
          <p:spPr bwMode="auto">
            <a:xfrm>
              <a:off x="0" y="6362700"/>
              <a:ext cx="12192000" cy="495299"/>
            </a:xfrm>
            <a:prstGeom prst="rect">
              <a:avLst/>
            </a:prstGeom>
            <a:solidFill>
              <a:srgbClr val="E2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fld id="{5D537FA9-566A-4B70-A467-AC0987507B54}" type="datetime1">
                <a:rPr lang="zh-CN" altLang="en-US" sz="140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pPr algn="ctr" eaLnBrk="1" hangingPunct="1"/>
                <a:t>2015/9/17</a:t>
              </a:fld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t>       中央财经大学      </a:t>
              </a:r>
              <a:endParaRPr lang="zh-CN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1437938" y="6463782"/>
              <a:ext cx="7540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</a:t>
              </a:r>
              <a:fld id="{33902388-11AE-442E-8827-A5761E888D86}" type="slidenum">
                <a:rPr lang="zh-CN" altLang="en-US" sz="140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pPr algn="ctr"/>
                <a:t>42</a:t>
              </a:fld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页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5"/>
          <p:cNvGrpSpPr>
            <a:grpSpLocks/>
          </p:cNvGrpSpPr>
          <p:nvPr/>
        </p:nvGrpSpPr>
        <p:grpSpPr bwMode="auto">
          <a:xfrm>
            <a:off x="10845628" y="0"/>
            <a:ext cx="951576" cy="2041525"/>
            <a:chOff x="10211972" y="0"/>
            <a:chExt cx="951624" cy="2042347"/>
          </a:xfrm>
        </p:grpSpPr>
        <p:sp>
          <p:nvSpPr>
            <p:cNvPr id="11" name="矩形 15"/>
            <p:cNvSpPr>
              <a:spLocks noChangeArrowheads="1"/>
            </p:cNvSpPr>
            <p:nvPr/>
          </p:nvSpPr>
          <p:spPr bwMode="auto">
            <a:xfrm>
              <a:off x="10211972" y="0"/>
              <a:ext cx="174625" cy="2042347"/>
            </a:xfrm>
            <a:prstGeom prst="rect">
              <a:avLst/>
            </a:prstGeom>
            <a:solidFill>
              <a:srgbClr val="314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" name="矩形 16"/>
            <p:cNvSpPr>
              <a:spLocks noChangeArrowheads="1"/>
            </p:cNvSpPr>
            <p:nvPr/>
          </p:nvSpPr>
          <p:spPr bwMode="auto">
            <a:xfrm>
              <a:off x="10548012" y="595818"/>
              <a:ext cx="615584" cy="91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 dirty="0" smtClean="0">
                  <a:solidFill>
                    <a:srgbClr val="7F7F7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方 案</a:t>
              </a:r>
              <a:endParaRPr lang="zh-CN" altLang="en-US" sz="2800" b="1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pic>
        <p:nvPicPr>
          <p:cNvPr id="10" name="图片 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47138" y="3429000"/>
            <a:ext cx="24384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088571" y="1801494"/>
            <a:ext cx="8381999" cy="877163"/>
          </a:xfrm>
          <a:prstGeom prst="rect">
            <a:avLst/>
          </a:prstGeom>
          <a:noFill/>
          <a:ln w="28575">
            <a:solidFill>
              <a:schemeClr val="bg1">
                <a:lumMod val="65000"/>
              </a:schemeClr>
            </a:solidFill>
            <a:prstDash val="dash"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defRPr/>
            </a:pPr>
            <a:r>
              <a:rPr lang="zh-CN" altLang="en-US" sz="34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（三）开展</a:t>
            </a:r>
            <a:r>
              <a:rPr lang="en-US" altLang="zh-CN" sz="34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COOP</a:t>
            </a:r>
            <a:r>
              <a:rPr lang="zh-CN" altLang="en-US" sz="34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项目创新方式的相应对策</a:t>
            </a:r>
            <a:endParaRPr lang="zh-CN" altLang="en-US" sz="3400" dirty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813275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5"/>
          <p:cNvSpPr>
            <a:spLocks noChangeArrowheads="1"/>
          </p:cNvSpPr>
          <p:nvPr/>
        </p:nvSpPr>
        <p:spPr bwMode="auto">
          <a:xfrm>
            <a:off x="0" y="5753100"/>
            <a:ext cx="12192000" cy="1104900"/>
          </a:xfrm>
          <a:prstGeom prst="rect">
            <a:avLst/>
          </a:prstGeom>
          <a:solidFill>
            <a:srgbClr val="E2E9E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67" name="矩形 7"/>
          <p:cNvSpPr>
            <a:spLocks noChangeArrowheads="1"/>
          </p:cNvSpPr>
          <p:nvPr/>
        </p:nvSpPr>
        <p:spPr bwMode="auto">
          <a:xfrm>
            <a:off x="7128566" y="2569610"/>
            <a:ext cx="4767961" cy="205857"/>
          </a:xfrm>
          <a:prstGeom prst="rect">
            <a:avLst/>
          </a:prstGeom>
          <a:solidFill>
            <a:srgbClr val="31486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68" name="矩形 8"/>
          <p:cNvSpPr>
            <a:spLocks noChangeArrowheads="1"/>
          </p:cNvSpPr>
          <p:nvPr/>
        </p:nvSpPr>
        <p:spPr bwMode="auto">
          <a:xfrm>
            <a:off x="6935268" y="1319342"/>
            <a:ext cx="5222071" cy="996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lvl="0" algn="r" eaLnBrk="1" hangingPunct="1">
              <a:lnSpc>
                <a:spcPct val="300000"/>
              </a:lnSpc>
            </a:pPr>
            <a:r>
              <a:rPr lang="zh-CN" altLang="en-US" sz="2400" b="1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学习</a:t>
            </a:r>
            <a:r>
              <a:rPr lang="en-US" altLang="zh-CN" sz="2400" b="1" dirty="0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COOP</a:t>
            </a:r>
            <a:r>
              <a:rPr lang="zh-CN" altLang="en-US" sz="2400" b="1" dirty="0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的国内</a:t>
            </a:r>
            <a:r>
              <a:rPr lang="en-US" altLang="zh-CN" sz="2400" b="1" dirty="0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S-I-S</a:t>
            </a:r>
            <a:r>
              <a:rPr lang="zh-CN" altLang="en-US" sz="2400" b="1" dirty="0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框架改进方案</a:t>
            </a:r>
            <a:endParaRPr lang="zh-CN" altLang="en-US" sz="2400" b="1" dirty="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37"/>
          <p:cNvGrpSpPr/>
          <p:nvPr/>
        </p:nvGrpSpPr>
        <p:grpSpPr>
          <a:xfrm>
            <a:off x="0" y="6362700"/>
            <a:ext cx="12192000" cy="495299"/>
            <a:chOff x="0" y="6362700"/>
            <a:chExt cx="12192000" cy="495299"/>
          </a:xfrm>
        </p:grpSpPr>
        <p:sp>
          <p:nvSpPr>
            <p:cNvPr id="39" name="矩形 2"/>
            <p:cNvSpPr>
              <a:spLocks noChangeArrowheads="1"/>
            </p:cNvSpPr>
            <p:nvPr/>
          </p:nvSpPr>
          <p:spPr bwMode="auto">
            <a:xfrm>
              <a:off x="0" y="6362700"/>
              <a:ext cx="12192000" cy="495299"/>
            </a:xfrm>
            <a:prstGeom prst="rect">
              <a:avLst/>
            </a:prstGeom>
            <a:solidFill>
              <a:srgbClr val="E2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fld id="{5D537FA9-566A-4B70-A467-AC0987507B54}" type="datetime1">
                <a:rPr lang="zh-CN" altLang="en-US" sz="140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pPr algn="ctr" eaLnBrk="1" hangingPunct="1"/>
                <a:t>2015/9/17</a:t>
              </a:fld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t>       中央财经大学      </a:t>
              </a:r>
              <a:endParaRPr lang="zh-CN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1437938" y="6463782"/>
              <a:ext cx="7540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</a:t>
              </a:r>
              <a:fld id="{33902388-11AE-442E-8827-A5761E888D86}" type="slidenum">
                <a:rPr lang="zh-CN" altLang="en-US" sz="140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pPr algn="ctr"/>
                <a:t>43</a:t>
              </a:fld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页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Group 12"/>
          <p:cNvGrpSpPr>
            <a:grpSpLocks/>
          </p:cNvGrpSpPr>
          <p:nvPr/>
        </p:nvGrpSpPr>
        <p:grpSpPr bwMode="auto">
          <a:xfrm>
            <a:off x="1467655" y="686615"/>
            <a:ext cx="5760639" cy="5067109"/>
            <a:chOff x="1568" y="1032"/>
            <a:chExt cx="2880" cy="2847"/>
          </a:xfrm>
        </p:grpSpPr>
        <p:sp>
          <p:nvSpPr>
            <p:cNvPr id="42" name="Oval 5"/>
            <p:cNvSpPr>
              <a:spLocks noChangeArrowheads="1"/>
            </p:cNvSpPr>
            <p:nvPr/>
          </p:nvSpPr>
          <p:spPr bwMode="auto">
            <a:xfrm>
              <a:off x="2101" y="1032"/>
              <a:ext cx="1739" cy="1752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Oval 6"/>
            <p:cNvSpPr>
              <a:spLocks noChangeArrowheads="1"/>
            </p:cNvSpPr>
            <p:nvPr/>
          </p:nvSpPr>
          <p:spPr bwMode="auto">
            <a:xfrm>
              <a:off x="2710" y="2103"/>
              <a:ext cx="1738" cy="1776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Oval 7"/>
            <p:cNvSpPr>
              <a:spLocks noChangeArrowheads="1"/>
            </p:cNvSpPr>
            <p:nvPr/>
          </p:nvSpPr>
          <p:spPr bwMode="auto">
            <a:xfrm>
              <a:off x="1568" y="2103"/>
              <a:ext cx="1696" cy="1776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Text Box 8"/>
            <p:cNvSpPr txBox="1">
              <a:spLocks noChangeArrowheads="1"/>
            </p:cNvSpPr>
            <p:nvPr/>
          </p:nvSpPr>
          <p:spPr bwMode="auto">
            <a:xfrm>
              <a:off x="2256" y="1254"/>
              <a:ext cx="1512" cy="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  <a:buClrTx/>
                <a:buFontTx/>
                <a:buNone/>
              </a:pPr>
              <a:r>
                <a:rPr lang="zh-CN" altLang="en-US" sz="2800" u="sng" dirty="0" smtClean="0">
                  <a:latin typeface="微软雅黑" pitchFamily="34" charset="-122"/>
                  <a:ea typeface="微软雅黑" pitchFamily="34" charset="-122"/>
                </a:rPr>
                <a:t>奖学金制</a:t>
              </a:r>
              <a:endParaRPr lang="en-US" altLang="zh-CN" sz="2800" u="sng" dirty="0"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spcBef>
                  <a:spcPct val="50000"/>
                </a:spcBef>
                <a:buClrTx/>
                <a:buFontTx/>
                <a:buNone/>
              </a:pPr>
              <a:r>
                <a:rPr lang="en-US" altLang="zh-CN" sz="2000" dirty="0">
                  <a:latin typeface="微软雅黑" pitchFamily="34" charset="-122"/>
                  <a:ea typeface="微软雅黑" pitchFamily="34" charset="-122"/>
                </a:rPr>
                <a:t>S</a:t>
              </a:r>
              <a:r>
                <a:rPr lang="en-US" altLang="zh-CN" sz="2000" dirty="0" smtClean="0">
                  <a:latin typeface="微软雅黑" pitchFamily="34" charset="-122"/>
                  <a:ea typeface="微软雅黑" pitchFamily="34" charset="-122"/>
                </a:rPr>
                <a:t>cholarship</a:t>
              </a:r>
              <a:endParaRPr lang="zh-CN" altLang="en-US" sz="20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" name="Text Box 9"/>
            <p:cNvSpPr txBox="1">
              <a:spLocks noChangeArrowheads="1"/>
            </p:cNvSpPr>
            <p:nvPr/>
          </p:nvSpPr>
          <p:spPr bwMode="auto">
            <a:xfrm>
              <a:off x="1850" y="2801"/>
              <a:ext cx="1099" cy="9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  <a:buClrTx/>
                <a:buFontTx/>
                <a:buNone/>
              </a:pPr>
              <a:r>
                <a:rPr lang="zh-CN" altLang="en-US" sz="2800" u="sng" dirty="0" smtClean="0">
                  <a:latin typeface="微软雅黑" pitchFamily="34" charset="-122"/>
                  <a:ea typeface="微软雅黑" pitchFamily="34" charset="-122"/>
                </a:rPr>
                <a:t>实习抵学分或论文制</a:t>
              </a:r>
              <a:endParaRPr lang="en-US" altLang="zh-CN" sz="2800" u="sng" dirty="0">
                <a:latin typeface="微软雅黑" pitchFamily="34" charset="-122"/>
                <a:ea typeface="微软雅黑" pitchFamily="34" charset="-122"/>
              </a:endParaRPr>
            </a:p>
            <a:p>
              <a:pPr>
                <a:spcBef>
                  <a:spcPct val="50000"/>
                </a:spcBef>
                <a:buClrTx/>
                <a:buFontTx/>
                <a:buNone/>
              </a:pPr>
              <a:r>
                <a:rPr lang="en-US" altLang="zh-CN" sz="2000" dirty="0" smtClean="0">
                  <a:latin typeface="微软雅黑" pitchFamily="34" charset="-122"/>
                  <a:ea typeface="微软雅黑" pitchFamily="34" charset="-122"/>
                </a:rPr>
                <a:t>Internship as score or thesis</a:t>
              </a:r>
              <a:endParaRPr lang="zh-CN" altLang="en-US" sz="20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7" name="Text Box 10"/>
            <p:cNvSpPr txBox="1">
              <a:spLocks noChangeArrowheads="1"/>
            </p:cNvSpPr>
            <p:nvPr/>
          </p:nvSpPr>
          <p:spPr bwMode="auto">
            <a:xfrm>
              <a:off x="3146" y="2878"/>
              <a:ext cx="1260" cy="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ClrTx/>
                <a:buFontTx/>
                <a:buNone/>
              </a:pPr>
              <a:r>
                <a:rPr lang="zh-CN" altLang="en-US" sz="2800" dirty="0" smtClean="0">
                  <a:latin typeface="微软雅黑" pitchFamily="34" charset="-122"/>
                  <a:ea typeface="微软雅黑" pitchFamily="34" charset="-122"/>
                </a:rPr>
                <a:t>    </a:t>
              </a:r>
              <a:r>
                <a:rPr lang="zh-CN" altLang="en-US" sz="2800" u="sng" dirty="0" smtClean="0">
                  <a:latin typeface="微软雅黑" pitchFamily="34" charset="-122"/>
                  <a:ea typeface="微软雅黑" pitchFamily="34" charset="-122"/>
                </a:rPr>
                <a:t>小学期制</a:t>
              </a:r>
            </a:p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en-US" altLang="zh-CN" sz="2000" dirty="0" smtClean="0">
                <a:latin typeface="微软雅黑" pitchFamily="34" charset="-122"/>
                <a:ea typeface="微软雅黑" pitchFamily="34" charset="-122"/>
              </a:endParaRPr>
            </a:p>
            <a:p>
              <a:pPr>
                <a:spcBef>
                  <a:spcPct val="50000"/>
                </a:spcBef>
                <a:buClrTx/>
                <a:buFontTx/>
                <a:buNone/>
              </a:pPr>
              <a:r>
                <a:rPr lang="en-US" altLang="zh-CN" sz="2000" dirty="0" smtClean="0">
                  <a:latin typeface="微软雅黑" pitchFamily="34" charset="-122"/>
                  <a:ea typeface="微软雅黑" pitchFamily="34" charset="-122"/>
                </a:rPr>
                <a:t>Summer semester</a:t>
              </a:r>
              <a:endParaRPr lang="zh-CN" altLang="en-US" sz="20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8" name="Text Box 11"/>
            <p:cNvSpPr txBox="1">
              <a:spLocks noChangeArrowheads="1"/>
            </p:cNvSpPr>
            <p:nvPr/>
          </p:nvSpPr>
          <p:spPr bwMode="auto">
            <a:xfrm>
              <a:off x="2652" y="2283"/>
              <a:ext cx="720" cy="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ClrTx/>
                <a:buFontTx/>
                <a:buNone/>
              </a:pPr>
              <a:r>
                <a:rPr lang="en-US" altLang="zh-CN" sz="3200" b="1" u="sng" dirty="0" smtClean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COOP</a:t>
              </a:r>
              <a:endParaRPr lang="zh-CN" altLang="en-US" sz="2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直接连接符 4"/>
          <p:cNvSpPr>
            <a:spLocks noChangeShapeType="1"/>
          </p:cNvSpPr>
          <p:nvPr/>
        </p:nvSpPr>
        <p:spPr bwMode="auto">
          <a:xfrm>
            <a:off x="0" y="685800"/>
            <a:ext cx="12192000" cy="0"/>
          </a:xfrm>
          <a:prstGeom prst="line">
            <a:avLst/>
          </a:prstGeom>
          <a:noFill/>
          <a:ln w="6350">
            <a:solidFill>
              <a:srgbClr val="BFBFBF">
                <a:alpha val="50195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9" name="矩形 2"/>
          <p:cNvSpPr>
            <a:spLocks noChangeArrowheads="1"/>
          </p:cNvSpPr>
          <p:nvPr/>
        </p:nvSpPr>
        <p:spPr bwMode="auto">
          <a:xfrm>
            <a:off x="583800" y="2"/>
            <a:ext cx="1342967" cy="685800"/>
          </a:xfrm>
          <a:prstGeom prst="rect">
            <a:avLst/>
          </a:prstGeom>
          <a:solidFill>
            <a:srgbClr val="31486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425" name="文本框 26"/>
          <p:cNvSpPr>
            <a:spLocks noChangeArrowheads="1"/>
          </p:cNvSpPr>
          <p:nvPr/>
        </p:nvSpPr>
        <p:spPr bwMode="auto">
          <a:xfrm>
            <a:off x="1844431" y="869137"/>
            <a:ext cx="2912780" cy="2400657"/>
          </a:xfrm>
          <a:prstGeom prst="rect">
            <a:avLst/>
          </a:prstGeom>
          <a:noFill/>
          <a:ln w="28575">
            <a:solidFill>
              <a:schemeClr val="bg1">
                <a:lumMod val="65000"/>
              </a:schemeClr>
            </a:solidFill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学习精髓</a:t>
            </a:r>
            <a:endParaRPr lang="en-US" altLang="zh-CN" sz="2000" dirty="0" smtClean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0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重视客观差异</a:t>
            </a:r>
            <a:endParaRPr lang="en-US" altLang="zh-CN" sz="2000" dirty="0" smtClean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0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汲取有利元素</a:t>
            </a:r>
            <a:endParaRPr lang="en-US" altLang="zh-CN" sz="2000" dirty="0" smtClean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0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有创新意识</a:t>
            </a:r>
            <a:endParaRPr lang="en-US" altLang="zh-CN" sz="2000" dirty="0" smtClean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0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2000" dirty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16"/>
          <p:cNvGrpSpPr/>
          <p:nvPr/>
        </p:nvGrpSpPr>
        <p:grpSpPr>
          <a:xfrm>
            <a:off x="0" y="6362700"/>
            <a:ext cx="12192000" cy="495299"/>
            <a:chOff x="0" y="6362700"/>
            <a:chExt cx="12192000" cy="495299"/>
          </a:xfrm>
        </p:grpSpPr>
        <p:sp>
          <p:nvSpPr>
            <p:cNvPr id="18" name="矩形 2"/>
            <p:cNvSpPr>
              <a:spLocks noChangeArrowheads="1"/>
            </p:cNvSpPr>
            <p:nvPr/>
          </p:nvSpPr>
          <p:spPr bwMode="auto">
            <a:xfrm>
              <a:off x="0" y="6362700"/>
              <a:ext cx="12192000" cy="495299"/>
            </a:xfrm>
            <a:prstGeom prst="rect">
              <a:avLst/>
            </a:prstGeom>
            <a:solidFill>
              <a:srgbClr val="E2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fld id="{5D537FA9-566A-4B70-A467-AC0987507B54}" type="datetime1">
                <a:rPr lang="zh-CN" altLang="en-US" sz="140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pPr algn="ctr" eaLnBrk="1" hangingPunct="1"/>
                <a:t>2015/9/17</a:t>
              </a:fld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t>       中央财经大学      </a:t>
              </a:r>
              <a:endParaRPr lang="zh-CN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1437938" y="6463782"/>
              <a:ext cx="7540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</a:t>
              </a:r>
              <a:fld id="{33902388-11AE-442E-8827-A5761E888D86}" type="slidenum">
                <a:rPr lang="zh-CN" altLang="en-US" sz="140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pPr algn="ctr"/>
                <a:t>44</a:t>
              </a:fld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页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文本框 26"/>
          <p:cNvSpPr>
            <a:spLocks noChangeArrowheads="1"/>
          </p:cNvSpPr>
          <p:nvPr/>
        </p:nvSpPr>
        <p:spPr bwMode="auto">
          <a:xfrm>
            <a:off x="583800" y="3778707"/>
            <a:ext cx="5875020" cy="2400657"/>
          </a:xfrm>
          <a:prstGeom prst="rect">
            <a:avLst/>
          </a:prstGeom>
          <a:noFill/>
          <a:ln w="28575">
            <a:solidFill>
              <a:schemeClr val="bg1">
                <a:lumMod val="65000"/>
              </a:schemeClr>
            </a:solidFill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zh-CN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培养出学习能力与实践能力都很强的应用型人才</a:t>
            </a:r>
            <a:endParaRPr lang="en-US" altLang="zh-CN" sz="2000" b="1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zh-CN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尽力帮助学生搭建关系合作</a:t>
            </a:r>
            <a:r>
              <a:rPr lang="zh-CN" altLang="zh-CN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平台</a:t>
            </a:r>
            <a:endParaRPr lang="en-US" altLang="zh-CN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zh-CN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对实习工作报告更加专业的分析</a:t>
            </a:r>
            <a:r>
              <a:rPr lang="zh-CN" altLang="zh-CN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指导</a:t>
            </a:r>
            <a:endParaRPr lang="en-US" altLang="zh-CN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zh-CN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更加灵活的课程选择</a:t>
            </a:r>
            <a:r>
              <a:rPr lang="zh-CN" altLang="zh-CN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模式</a:t>
            </a:r>
            <a:endParaRPr lang="en-US" altLang="zh-CN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0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2000" dirty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0451" y="37863"/>
            <a:ext cx="4193628" cy="636269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82317" y="155428"/>
            <a:ext cx="9459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总结</a:t>
            </a:r>
          </a:p>
        </p:txBody>
      </p:sp>
    </p:spTree>
    <p:extLst>
      <p:ext uri="{BB962C8B-B14F-4D97-AF65-F5344CB8AC3E}">
        <p14:creationId xmlns:p14="http://schemas.microsoft.com/office/powerpoint/2010/main" xmlns="" val="405570214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5" grpId="0" animBg="1"/>
      <p:bldP spid="20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直接连接符 4"/>
          <p:cNvSpPr>
            <a:spLocks noChangeShapeType="1"/>
          </p:cNvSpPr>
          <p:nvPr/>
        </p:nvSpPr>
        <p:spPr bwMode="auto">
          <a:xfrm>
            <a:off x="0" y="685800"/>
            <a:ext cx="12192000" cy="0"/>
          </a:xfrm>
          <a:prstGeom prst="line">
            <a:avLst/>
          </a:prstGeom>
          <a:noFill/>
          <a:ln w="6350">
            <a:solidFill>
              <a:srgbClr val="BFBFBF">
                <a:alpha val="50195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9" name="矩形 2"/>
          <p:cNvSpPr>
            <a:spLocks noChangeArrowheads="1"/>
          </p:cNvSpPr>
          <p:nvPr/>
        </p:nvSpPr>
        <p:spPr bwMode="auto">
          <a:xfrm>
            <a:off x="583801" y="2"/>
            <a:ext cx="1342968" cy="685801"/>
          </a:xfrm>
          <a:prstGeom prst="rect">
            <a:avLst/>
          </a:prstGeom>
          <a:solidFill>
            <a:srgbClr val="31486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30" name="文本框 5"/>
          <p:cNvSpPr>
            <a:spLocks noChangeArrowheads="1"/>
          </p:cNvSpPr>
          <p:nvPr/>
        </p:nvSpPr>
        <p:spPr bwMode="auto">
          <a:xfrm>
            <a:off x="173404" y="224135"/>
            <a:ext cx="21637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400" b="1" dirty="0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其他收获</a:t>
            </a:r>
            <a:endParaRPr lang="zh-CN" altLang="en-US" sz="2400" b="1" dirty="0">
              <a:solidFill>
                <a:srgbClr val="7F7F7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" name="组合 16"/>
          <p:cNvGrpSpPr/>
          <p:nvPr/>
        </p:nvGrpSpPr>
        <p:grpSpPr>
          <a:xfrm>
            <a:off x="0" y="6362700"/>
            <a:ext cx="12192000" cy="495299"/>
            <a:chOff x="0" y="6362700"/>
            <a:chExt cx="12192000" cy="495299"/>
          </a:xfrm>
        </p:grpSpPr>
        <p:sp>
          <p:nvSpPr>
            <p:cNvPr id="18" name="矩形 2"/>
            <p:cNvSpPr>
              <a:spLocks noChangeArrowheads="1"/>
            </p:cNvSpPr>
            <p:nvPr/>
          </p:nvSpPr>
          <p:spPr bwMode="auto">
            <a:xfrm>
              <a:off x="0" y="6362700"/>
              <a:ext cx="12192000" cy="495299"/>
            </a:xfrm>
            <a:prstGeom prst="rect">
              <a:avLst/>
            </a:prstGeom>
            <a:solidFill>
              <a:srgbClr val="E2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fld id="{5D537FA9-566A-4B70-A467-AC0987507B54}" type="datetime1">
                <a:rPr lang="zh-CN" altLang="en-US" sz="140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pPr algn="ctr" eaLnBrk="1" hangingPunct="1"/>
                <a:t>2015/9/17</a:t>
              </a:fld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t>       中央财经大学     </a:t>
              </a:r>
              <a:endParaRPr lang="zh-CN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1437938" y="6463782"/>
              <a:ext cx="7540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</a:t>
              </a:r>
              <a:fld id="{33902388-11AE-442E-8827-A5761E888D86}" type="slidenum">
                <a:rPr lang="zh-CN" altLang="en-US" sz="140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pPr algn="ctr"/>
                <a:t>45</a:t>
              </a:fld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页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33063" y="3446890"/>
            <a:ext cx="6286499" cy="29823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264920">
            <a:off x="6154486" y="964139"/>
            <a:ext cx="5703002" cy="29211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973702">
            <a:off x="346481" y="1145480"/>
            <a:ext cx="5588948" cy="2818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0222368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直接连接符 4"/>
          <p:cNvSpPr>
            <a:spLocks noChangeShapeType="1"/>
          </p:cNvSpPr>
          <p:nvPr/>
        </p:nvSpPr>
        <p:spPr bwMode="auto">
          <a:xfrm>
            <a:off x="0" y="685800"/>
            <a:ext cx="12192000" cy="0"/>
          </a:xfrm>
          <a:prstGeom prst="line">
            <a:avLst/>
          </a:prstGeom>
          <a:noFill/>
          <a:ln w="6350">
            <a:solidFill>
              <a:srgbClr val="BFBFBF">
                <a:alpha val="50195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0" name="文本框 5"/>
          <p:cNvSpPr>
            <a:spLocks noChangeArrowheads="1"/>
          </p:cNvSpPr>
          <p:nvPr/>
        </p:nvSpPr>
        <p:spPr bwMode="auto">
          <a:xfrm>
            <a:off x="3090775" y="2699657"/>
            <a:ext cx="586816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60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THANK YOU !</a:t>
            </a:r>
            <a:endParaRPr lang="zh-CN" altLang="en-US" sz="6000" b="1" dirty="0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" name="组合 16"/>
          <p:cNvGrpSpPr/>
          <p:nvPr/>
        </p:nvGrpSpPr>
        <p:grpSpPr>
          <a:xfrm>
            <a:off x="0" y="6362700"/>
            <a:ext cx="12192000" cy="495299"/>
            <a:chOff x="0" y="6362700"/>
            <a:chExt cx="12192000" cy="495299"/>
          </a:xfrm>
        </p:grpSpPr>
        <p:sp>
          <p:nvSpPr>
            <p:cNvPr id="18" name="矩形 2"/>
            <p:cNvSpPr>
              <a:spLocks noChangeArrowheads="1"/>
            </p:cNvSpPr>
            <p:nvPr/>
          </p:nvSpPr>
          <p:spPr bwMode="auto">
            <a:xfrm>
              <a:off x="0" y="6362700"/>
              <a:ext cx="12192000" cy="495299"/>
            </a:xfrm>
            <a:prstGeom prst="rect">
              <a:avLst/>
            </a:prstGeom>
            <a:solidFill>
              <a:srgbClr val="E2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fld id="{5D537FA9-566A-4B70-A467-AC0987507B54}" type="datetime1">
                <a:rPr lang="zh-CN" altLang="en-US" sz="140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pPr algn="ctr" eaLnBrk="1" hangingPunct="1"/>
                <a:t>2015/9/17</a:t>
              </a:fld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t>       中央财经大学     </a:t>
              </a:r>
              <a:endParaRPr lang="zh-CN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1437938" y="6463782"/>
              <a:ext cx="7540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</a:t>
              </a:r>
              <a:fld id="{33902388-11AE-442E-8827-A5761E888D86}" type="slidenum">
                <a:rPr lang="zh-CN" altLang="en-US" sz="140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pPr algn="ctr"/>
                <a:t>46</a:t>
              </a:fld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页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40222368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 bwMode="auto">
          <a:xfrm>
            <a:off x="162962" y="1637168"/>
            <a:ext cx="1919335" cy="3829616"/>
          </a:xfrm>
          <a:prstGeom prst="rect">
            <a:avLst/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3" name="矩形 42"/>
          <p:cNvSpPr/>
          <p:nvPr/>
        </p:nvSpPr>
        <p:spPr bwMode="auto">
          <a:xfrm>
            <a:off x="2198483" y="1646221"/>
            <a:ext cx="7461565" cy="382961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2" name="矩形 41"/>
          <p:cNvSpPr/>
          <p:nvPr/>
        </p:nvSpPr>
        <p:spPr bwMode="auto">
          <a:xfrm>
            <a:off x="9741529" y="1620570"/>
            <a:ext cx="2082297" cy="38296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5363" name="AutoShape 4"/>
          <p:cNvSpPr>
            <a:spLocks noChangeArrowheads="1"/>
          </p:cNvSpPr>
          <p:nvPr/>
        </p:nvSpPr>
        <p:spPr bwMode="auto">
          <a:xfrm>
            <a:off x="6811963" y="1344613"/>
            <a:ext cx="4168775" cy="4167187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48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20598"/>
                </a:moveTo>
                <a:lnTo>
                  <a:pt x="10800" y="21600"/>
                </a:lnTo>
                <a:lnTo>
                  <a:pt x="10800" y="20598"/>
                </a:lnTo>
                <a:close/>
              </a:path>
            </a:pathLst>
          </a:custGeom>
          <a:solidFill>
            <a:srgbClr val="8E8E8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4" name="AutoShape 6"/>
          <p:cNvSpPr>
            <a:spLocks noChangeArrowheads="1"/>
          </p:cNvSpPr>
          <p:nvPr/>
        </p:nvSpPr>
        <p:spPr bwMode="auto">
          <a:xfrm>
            <a:off x="6811963" y="1344613"/>
            <a:ext cx="4168775" cy="4167187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100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799" y="1002"/>
                </a:moveTo>
                <a:lnTo>
                  <a:pt x="10799" y="0"/>
                </a:lnTo>
                <a:lnTo>
                  <a:pt x="10799" y="1002"/>
                </a:lnTo>
                <a:close/>
              </a:path>
            </a:pathLst>
          </a:custGeom>
          <a:solidFill>
            <a:srgbClr val="8E8E8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6" name="Rectangle 8"/>
          <p:cNvSpPr>
            <a:spLocks noChangeArrowheads="1"/>
          </p:cNvSpPr>
          <p:nvPr/>
        </p:nvSpPr>
        <p:spPr bwMode="auto">
          <a:xfrm>
            <a:off x="8218488" y="2749550"/>
            <a:ext cx="1355725" cy="135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50" tIns="82550" rIns="82550" bIns="82550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</a:pPr>
            <a:r>
              <a:rPr lang="en-US" altLang="zh-CN" sz="6500">
                <a:solidFill>
                  <a:srgbClr val="FFFFFF"/>
                </a:solidFill>
                <a:latin typeface="Calibri" pitchFamily="34" charset="0"/>
                <a:sym typeface="Calibri" pitchFamily="34" charset="0"/>
              </a:rPr>
              <a:t> </a:t>
            </a:r>
            <a:endParaRPr lang="zh-CN" altLang="en-US" sz="65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67" name="Rectangle 10"/>
          <p:cNvSpPr>
            <a:spLocks noChangeArrowheads="1"/>
          </p:cNvSpPr>
          <p:nvPr/>
        </p:nvSpPr>
        <p:spPr bwMode="auto">
          <a:xfrm>
            <a:off x="8421687" y="917574"/>
            <a:ext cx="1086599" cy="1172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770" tIns="64770" rIns="64770" bIns="64770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</a:pPr>
            <a:r>
              <a:rPr lang="en-US" altLang="zh-CN" sz="5100">
                <a:solidFill>
                  <a:srgbClr val="FFFFFF"/>
                </a:solidFill>
                <a:latin typeface="Calibri" pitchFamily="34" charset="0"/>
                <a:sym typeface="Calibri" pitchFamily="34" charset="0"/>
              </a:rPr>
              <a:t> </a:t>
            </a:r>
            <a:endParaRPr lang="zh-CN" altLang="en-US" sz="51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68" name="Rectangle 12"/>
          <p:cNvSpPr>
            <a:spLocks noChangeArrowheads="1"/>
          </p:cNvSpPr>
          <p:nvPr/>
        </p:nvSpPr>
        <p:spPr bwMode="auto">
          <a:xfrm>
            <a:off x="10456863" y="2952750"/>
            <a:ext cx="949325" cy="95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770" tIns="64770" rIns="64770" bIns="64770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</a:pPr>
            <a:r>
              <a:rPr lang="en-US" altLang="zh-CN" sz="5100">
                <a:solidFill>
                  <a:srgbClr val="FFFFFF"/>
                </a:solidFill>
                <a:latin typeface="Calibri" pitchFamily="34" charset="0"/>
                <a:sym typeface="Calibri" pitchFamily="34" charset="0"/>
              </a:rPr>
              <a:t> </a:t>
            </a:r>
            <a:endParaRPr lang="zh-CN" altLang="en-US" sz="51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69" name="Rectangle 14"/>
          <p:cNvSpPr>
            <a:spLocks noChangeArrowheads="1"/>
          </p:cNvSpPr>
          <p:nvPr/>
        </p:nvSpPr>
        <p:spPr bwMode="auto">
          <a:xfrm>
            <a:off x="8421688" y="4987925"/>
            <a:ext cx="949325" cy="95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770" tIns="64770" rIns="64770" bIns="64770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</a:pPr>
            <a:r>
              <a:rPr lang="en-US" altLang="zh-CN" sz="5100">
                <a:solidFill>
                  <a:srgbClr val="FFFFFF"/>
                </a:solidFill>
                <a:latin typeface="Calibri" pitchFamily="34" charset="0"/>
                <a:sym typeface="Calibri" pitchFamily="34" charset="0"/>
              </a:rPr>
              <a:t> </a:t>
            </a:r>
            <a:endParaRPr lang="zh-CN" altLang="en-US" sz="51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70" name="Rectangle 16"/>
          <p:cNvSpPr>
            <a:spLocks noChangeArrowheads="1"/>
          </p:cNvSpPr>
          <p:nvPr/>
        </p:nvSpPr>
        <p:spPr bwMode="auto">
          <a:xfrm>
            <a:off x="6559550" y="3189288"/>
            <a:ext cx="949325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770" tIns="64770" rIns="64770" bIns="64770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</a:pPr>
            <a:r>
              <a:rPr lang="en-US" altLang="zh-CN" sz="5100">
                <a:solidFill>
                  <a:srgbClr val="FFFFFF"/>
                </a:solidFill>
                <a:latin typeface="Calibri" pitchFamily="34" charset="0"/>
                <a:sym typeface="Calibri" pitchFamily="34" charset="0"/>
              </a:rPr>
              <a:t> </a:t>
            </a:r>
            <a:endParaRPr lang="zh-CN" altLang="en-US" sz="51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78" name="矩形 25"/>
          <p:cNvSpPr>
            <a:spLocks noChangeArrowheads="1"/>
          </p:cNvSpPr>
          <p:nvPr/>
        </p:nvSpPr>
        <p:spPr bwMode="auto">
          <a:xfrm rot="-5400000">
            <a:off x="-61913" y="403226"/>
            <a:ext cx="809625" cy="685800"/>
          </a:xfrm>
          <a:prstGeom prst="rect">
            <a:avLst/>
          </a:prstGeom>
          <a:solidFill>
            <a:srgbClr val="31486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2" name="文本框 5"/>
          <p:cNvSpPr>
            <a:spLocks noChangeArrowheads="1"/>
          </p:cNvSpPr>
          <p:nvPr/>
        </p:nvSpPr>
        <p:spPr bwMode="auto">
          <a:xfrm>
            <a:off x="591842" y="501804"/>
            <a:ext cx="6972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lvl="0" algn="ctr" eaLnBrk="1" hangingPunct="1"/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全方位教学支持体系：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教学活动的保障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54"/>
          <p:cNvGrpSpPr/>
          <p:nvPr/>
        </p:nvGrpSpPr>
        <p:grpSpPr>
          <a:xfrm>
            <a:off x="0" y="6362700"/>
            <a:ext cx="12192000" cy="495299"/>
            <a:chOff x="0" y="6362700"/>
            <a:chExt cx="12192000" cy="495299"/>
          </a:xfrm>
        </p:grpSpPr>
        <p:sp>
          <p:nvSpPr>
            <p:cNvPr id="56" name="矩形 2"/>
            <p:cNvSpPr>
              <a:spLocks noChangeArrowheads="1"/>
            </p:cNvSpPr>
            <p:nvPr/>
          </p:nvSpPr>
          <p:spPr bwMode="auto">
            <a:xfrm>
              <a:off x="0" y="6362700"/>
              <a:ext cx="12192000" cy="495299"/>
            </a:xfrm>
            <a:prstGeom prst="rect">
              <a:avLst/>
            </a:prstGeom>
            <a:solidFill>
              <a:srgbClr val="E2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fld id="{5D537FA9-566A-4B70-A467-AC0987507B54}" type="datetime1">
                <a:rPr lang="zh-CN" altLang="en-US" sz="140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pPr algn="ctr" eaLnBrk="1" hangingPunct="1"/>
                <a:t>2015/9/17</a:t>
              </a:fld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t>       中央财经大学    </a:t>
              </a:r>
              <a:endParaRPr lang="zh-CN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11437938" y="6463782"/>
              <a:ext cx="7540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</a:t>
              </a:r>
              <a:fld id="{33902388-11AE-442E-8827-A5761E888D86}" type="slidenum">
                <a:rPr lang="zh-CN" altLang="en-US" sz="140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pPr algn="ctr"/>
                <a:t>5</a:t>
              </a:fld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页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527696" y="1854201"/>
            <a:ext cx="1516996" cy="2204804"/>
            <a:chOff x="1497013" y="1854200"/>
            <a:chExt cx="1594661" cy="2424969"/>
          </a:xfrm>
        </p:grpSpPr>
        <p:sp>
          <p:nvSpPr>
            <p:cNvPr id="15" name="矩形 6"/>
            <p:cNvSpPr>
              <a:spLocks noChangeArrowheads="1"/>
            </p:cNvSpPr>
            <p:nvPr/>
          </p:nvSpPr>
          <p:spPr bwMode="auto">
            <a:xfrm>
              <a:off x="1497013" y="1854200"/>
              <a:ext cx="1580295" cy="1810544"/>
            </a:xfrm>
            <a:prstGeom prst="rect">
              <a:avLst/>
            </a:prstGeom>
            <a:solidFill>
              <a:srgbClr val="314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pic>
          <p:nvPicPr>
            <p:cNvPr id="17" name="Picture 2" descr="http://img4.imgtn.bdimg.com/it/u=720413825,1416703319&amp;fm=21&amp;gp=0.jpg"/>
            <p:cNvPicPr>
              <a:picLocks noChangeAspect="1" noChangeArrowheads="1"/>
            </p:cNvPicPr>
            <p:nvPr/>
          </p:nvPicPr>
          <p:blipFill>
            <a:blip r:embed="rId3" cstate="print"/>
            <a:srcRect b="10656"/>
            <a:stretch>
              <a:fillRect/>
            </a:stretch>
          </p:blipFill>
          <p:spPr bwMode="auto">
            <a:xfrm>
              <a:off x="1573977" y="1999918"/>
              <a:ext cx="1426365" cy="14992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2" name="TextBox 1"/>
            <p:cNvSpPr txBox="1"/>
            <p:nvPr/>
          </p:nvSpPr>
          <p:spPr>
            <a:xfrm>
              <a:off x="1522838" y="3906808"/>
              <a:ext cx="1568836" cy="372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教学奖荣誉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3"/>
          <p:cNvGrpSpPr/>
          <p:nvPr/>
        </p:nvGrpSpPr>
        <p:grpSpPr>
          <a:xfrm>
            <a:off x="4363781" y="1854201"/>
            <a:ext cx="1439490" cy="2177587"/>
            <a:chOff x="4979255" y="1854200"/>
            <a:chExt cx="1656329" cy="2430479"/>
          </a:xfrm>
        </p:grpSpPr>
        <p:grpSp>
          <p:nvGrpSpPr>
            <p:cNvPr id="7" name="组合 24"/>
            <p:cNvGrpSpPr/>
            <p:nvPr/>
          </p:nvGrpSpPr>
          <p:grpSpPr>
            <a:xfrm>
              <a:off x="4979255" y="1854200"/>
              <a:ext cx="1656329" cy="2430479"/>
              <a:chOff x="1497013" y="1854200"/>
              <a:chExt cx="1656329" cy="2430479"/>
            </a:xfrm>
          </p:grpSpPr>
          <p:sp>
            <p:nvSpPr>
              <p:cNvPr id="26" name="矩形 6"/>
              <p:cNvSpPr>
                <a:spLocks noChangeArrowheads="1"/>
              </p:cNvSpPr>
              <p:nvPr/>
            </p:nvSpPr>
            <p:spPr bwMode="auto">
              <a:xfrm>
                <a:off x="1497013" y="1854200"/>
                <a:ext cx="1580295" cy="1810544"/>
              </a:xfrm>
              <a:prstGeom prst="rect">
                <a:avLst/>
              </a:prstGeom>
              <a:solidFill>
                <a:srgbClr val="3148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1517835" y="3906807"/>
                <a:ext cx="1635507" cy="3778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现代教学手段</a:t>
                </a:r>
                <a:endPara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28" name="Picture 6" descr="http://img0.imgtn.bdimg.com/it/u=1620897235,3513278235&amp;fm=21&amp;gp=0.jpg"/>
            <p:cNvPicPr>
              <a:picLocks noChangeAspect="1" noChangeArrowheads="1"/>
            </p:cNvPicPr>
            <p:nvPr/>
          </p:nvPicPr>
          <p:blipFill>
            <a:blip r:embed="rId4" cstate="print"/>
            <a:srcRect l="8591" t="13745" r="9797" b="10656"/>
            <a:stretch>
              <a:fillRect/>
            </a:stretch>
          </p:blipFill>
          <p:spPr bwMode="auto">
            <a:xfrm>
              <a:off x="4979255" y="2292096"/>
              <a:ext cx="1549694" cy="89719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grpSp>
        <p:nvGrpSpPr>
          <p:cNvPr id="8" name="组合 4"/>
          <p:cNvGrpSpPr/>
          <p:nvPr/>
        </p:nvGrpSpPr>
        <p:grpSpPr>
          <a:xfrm>
            <a:off x="6228785" y="1844490"/>
            <a:ext cx="1607861" cy="2194972"/>
            <a:chOff x="7107098" y="1862075"/>
            <a:chExt cx="1687965" cy="2417630"/>
          </a:xfrm>
        </p:grpSpPr>
        <p:grpSp>
          <p:nvGrpSpPr>
            <p:cNvPr id="9" name="组合 29"/>
            <p:cNvGrpSpPr/>
            <p:nvPr/>
          </p:nvGrpSpPr>
          <p:grpSpPr>
            <a:xfrm>
              <a:off x="7107098" y="1862075"/>
              <a:ext cx="1687965" cy="2417630"/>
              <a:chOff x="1569899" y="1862075"/>
              <a:chExt cx="1687965" cy="2417630"/>
            </a:xfrm>
          </p:grpSpPr>
          <p:sp>
            <p:nvSpPr>
              <p:cNvPr id="31" name="矩形 6"/>
              <p:cNvSpPr>
                <a:spLocks noChangeArrowheads="1"/>
              </p:cNvSpPr>
              <p:nvPr/>
            </p:nvSpPr>
            <p:spPr bwMode="auto">
              <a:xfrm>
                <a:off x="1589591" y="1862075"/>
                <a:ext cx="1580295" cy="1810544"/>
              </a:xfrm>
              <a:prstGeom prst="rect">
                <a:avLst/>
              </a:prstGeom>
              <a:solidFill>
                <a:srgbClr val="3148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1569899" y="3906808"/>
                <a:ext cx="1687965" cy="3728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通识技能辅导</a:t>
                </a:r>
                <a:endPara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29" name="Picture 8" descr="http://img4.imgtn.bdimg.com/it/u=2503982073,2486868059&amp;fm=23&amp;gp=0.jpg"/>
            <p:cNvPicPr>
              <a:picLocks noChangeAspect="1" noChangeArrowheads="1"/>
            </p:cNvPicPr>
            <p:nvPr/>
          </p:nvPicPr>
          <p:blipFill>
            <a:blip r:embed="rId5" cstate="print"/>
            <a:srcRect l="14698" r="17578"/>
            <a:stretch>
              <a:fillRect/>
            </a:stretch>
          </p:blipFill>
          <p:spPr bwMode="auto">
            <a:xfrm>
              <a:off x="7209279" y="2125252"/>
              <a:ext cx="1422811" cy="131305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grpSp>
        <p:nvGrpSpPr>
          <p:cNvPr id="10" name="组合 5"/>
          <p:cNvGrpSpPr/>
          <p:nvPr/>
        </p:nvGrpSpPr>
        <p:grpSpPr>
          <a:xfrm>
            <a:off x="8120625" y="1844490"/>
            <a:ext cx="1500655" cy="2194972"/>
            <a:chOff x="8911980" y="1862075"/>
            <a:chExt cx="1602515" cy="2417630"/>
          </a:xfrm>
        </p:grpSpPr>
        <p:grpSp>
          <p:nvGrpSpPr>
            <p:cNvPr id="11" name="组合 34"/>
            <p:cNvGrpSpPr/>
            <p:nvPr/>
          </p:nvGrpSpPr>
          <p:grpSpPr>
            <a:xfrm>
              <a:off x="8911980" y="1862075"/>
              <a:ext cx="1602515" cy="2417630"/>
              <a:chOff x="1589591" y="1862075"/>
              <a:chExt cx="1602515" cy="2417630"/>
            </a:xfrm>
          </p:grpSpPr>
          <p:sp>
            <p:nvSpPr>
              <p:cNvPr id="36" name="矩形 6"/>
              <p:cNvSpPr>
                <a:spLocks noChangeArrowheads="1"/>
              </p:cNvSpPr>
              <p:nvPr/>
            </p:nvSpPr>
            <p:spPr bwMode="auto">
              <a:xfrm>
                <a:off x="1589591" y="1862075"/>
                <a:ext cx="1580295" cy="1810544"/>
              </a:xfrm>
              <a:prstGeom prst="rect">
                <a:avLst/>
              </a:prstGeom>
              <a:solidFill>
                <a:srgbClr val="3148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1688775" y="3906808"/>
                <a:ext cx="1503331" cy="3728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助教培训开发</a:t>
                </a:r>
                <a:endPara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33" name="Picture 10" descr="http://img4.imgtn.bdimg.com/it/u=3262553924,3756421674&amp;fm=23&amp;gp=0.jpg"/>
            <p:cNvPicPr>
              <a:picLocks noChangeAspect="1" noChangeArrowheads="1"/>
            </p:cNvPicPr>
            <p:nvPr/>
          </p:nvPicPr>
          <p:blipFill>
            <a:blip r:embed="rId6" cstate="print"/>
            <a:srcRect t="10080" b="16841"/>
            <a:stretch>
              <a:fillRect/>
            </a:stretch>
          </p:blipFill>
          <p:spPr bwMode="auto">
            <a:xfrm>
              <a:off x="9044906" y="2107667"/>
              <a:ext cx="1346927" cy="139950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grpSp>
        <p:nvGrpSpPr>
          <p:cNvPr id="49" name="组合 48"/>
          <p:cNvGrpSpPr/>
          <p:nvPr/>
        </p:nvGrpSpPr>
        <p:grpSpPr>
          <a:xfrm>
            <a:off x="10024603" y="1825711"/>
            <a:ext cx="1609955" cy="2227676"/>
            <a:chOff x="10024603" y="1825711"/>
            <a:chExt cx="1609955" cy="2227676"/>
          </a:xfrm>
        </p:grpSpPr>
        <p:grpSp>
          <p:nvGrpSpPr>
            <p:cNvPr id="12" name="组合 37"/>
            <p:cNvGrpSpPr/>
            <p:nvPr/>
          </p:nvGrpSpPr>
          <p:grpSpPr>
            <a:xfrm>
              <a:off x="10024603" y="1825711"/>
              <a:ext cx="1609955" cy="2227676"/>
              <a:chOff x="780870" y="1843295"/>
              <a:chExt cx="1708787" cy="2417763"/>
            </a:xfrm>
          </p:grpSpPr>
          <p:sp>
            <p:nvSpPr>
              <p:cNvPr id="39" name="矩形 6"/>
              <p:cNvSpPr>
                <a:spLocks noChangeArrowheads="1"/>
              </p:cNvSpPr>
              <p:nvPr/>
            </p:nvSpPr>
            <p:spPr bwMode="auto">
              <a:xfrm>
                <a:off x="780870" y="1843295"/>
                <a:ext cx="1580295" cy="1810544"/>
              </a:xfrm>
              <a:prstGeom prst="rect">
                <a:avLst/>
              </a:prstGeom>
              <a:solidFill>
                <a:srgbClr val="3148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986328" y="3893615"/>
                <a:ext cx="1503329" cy="367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教师发展</a:t>
                </a:r>
                <a:endPara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34" name="Picture 12" descr="http://img1.imgtn.bdimg.com/it/u=3365116145,2080480506&amp;fm=21&amp;gp=0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0118035" y="2272909"/>
              <a:ext cx="1428597" cy="103385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grpSp>
        <p:nvGrpSpPr>
          <p:cNvPr id="48" name="组合 47"/>
          <p:cNvGrpSpPr/>
          <p:nvPr/>
        </p:nvGrpSpPr>
        <p:grpSpPr>
          <a:xfrm>
            <a:off x="2317688" y="1854200"/>
            <a:ext cx="1679616" cy="2204804"/>
            <a:chOff x="2317688" y="1854200"/>
            <a:chExt cx="1679616" cy="2204804"/>
          </a:xfrm>
        </p:grpSpPr>
        <p:grpSp>
          <p:nvGrpSpPr>
            <p:cNvPr id="5" name="组合 19"/>
            <p:cNvGrpSpPr/>
            <p:nvPr/>
          </p:nvGrpSpPr>
          <p:grpSpPr>
            <a:xfrm>
              <a:off x="2317688" y="1854200"/>
              <a:ext cx="1679616" cy="2204804"/>
              <a:chOff x="1390772" y="1854200"/>
              <a:chExt cx="1727731" cy="2424968"/>
            </a:xfrm>
          </p:grpSpPr>
          <p:sp>
            <p:nvSpPr>
              <p:cNvPr id="21" name="矩形 6"/>
              <p:cNvSpPr>
                <a:spLocks noChangeArrowheads="1"/>
              </p:cNvSpPr>
              <p:nvPr/>
            </p:nvSpPr>
            <p:spPr bwMode="auto">
              <a:xfrm>
                <a:off x="1497013" y="1854200"/>
                <a:ext cx="1580295" cy="1810544"/>
              </a:xfrm>
              <a:prstGeom prst="rect">
                <a:avLst/>
              </a:prstGeom>
              <a:solidFill>
                <a:srgbClr val="3148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1390772" y="3906807"/>
                <a:ext cx="1727731" cy="3723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 图书馆定位</a:t>
                </a:r>
                <a:endPara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67586" name="Picture 2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423360" y="2037031"/>
              <a:ext cx="1514897" cy="1312752"/>
            </a:xfrm>
            <a:prstGeom prst="rect">
              <a:avLst/>
            </a:prstGeom>
            <a:ln>
              <a:solidFill>
                <a:srgbClr val="FFFFFF"/>
              </a:solidFill>
            </a:ln>
            <a:effectLst>
              <a:softEdge rad="112500"/>
            </a:effectLst>
          </p:spPr>
        </p:pic>
      </p:grpSp>
      <p:sp>
        <p:nvSpPr>
          <p:cNvPr id="45" name="矩形 44"/>
          <p:cNvSpPr/>
          <p:nvPr/>
        </p:nvSpPr>
        <p:spPr bwMode="auto">
          <a:xfrm>
            <a:off x="9940705" y="4608214"/>
            <a:ext cx="1738265" cy="642796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A</a:t>
            </a:r>
            <a:r>
              <a:rPr lang="en-US" altLang="zh-CN" b="1" dirty="0" smtClean="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bility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能力</a:t>
            </a:r>
            <a:endParaRPr kumimoji="0" lang="en-US" altLang="zh-CN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6" name="矩形 45"/>
          <p:cNvSpPr/>
          <p:nvPr/>
        </p:nvSpPr>
        <p:spPr bwMode="auto">
          <a:xfrm>
            <a:off x="5086539" y="4597651"/>
            <a:ext cx="1738265" cy="642796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O</a:t>
            </a:r>
            <a:r>
              <a:rPr lang="en-US" altLang="zh-CN" b="1" dirty="0" smtClean="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pportunity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b="1" dirty="0" smtClean="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机会</a:t>
            </a:r>
            <a:endParaRPr kumimoji="0" lang="en-US" altLang="zh-CN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7" name="矩形 46"/>
          <p:cNvSpPr/>
          <p:nvPr/>
        </p:nvSpPr>
        <p:spPr bwMode="auto">
          <a:xfrm>
            <a:off x="261041" y="4606707"/>
            <a:ext cx="1738265" cy="642796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Motivation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b="1" dirty="0" smtClean="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动机</a:t>
            </a:r>
            <a:endParaRPr kumimoji="0" lang="en-US" altLang="zh-CN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795506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3" grpId="0" animBg="1"/>
      <p:bldP spid="42" grpId="0" animBg="1"/>
      <p:bldP spid="45" grpId="1"/>
      <p:bldP spid="46" grpId="0"/>
      <p:bldP spid="4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14"/>
          <p:cNvSpPr>
            <a:spLocks noChangeArrowheads="1"/>
          </p:cNvSpPr>
          <p:nvPr/>
        </p:nvSpPr>
        <p:spPr bwMode="auto">
          <a:xfrm>
            <a:off x="8197850" y="3429000"/>
            <a:ext cx="3087688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endParaRPr lang="en-US" altLang="zh-CN" b="1">
              <a:solidFill>
                <a:srgbClr val="7F7F7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0" y="6362700"/>
            <a:ext cx="12192000" cy="495299"/>
            <a:chOff x="0" y="6362700"/>
            <a:chExt cx="12192000" cy="495299"/>
          </a:xfrm>
        </p:grpSpPr>
        <p:sp>
          <p:nvSpPr>
            <p:cNvPr id="7" name="矩形 2"/>
            <p:cNvSpPr>
              <a:spLocks noChangeArrowheads="1"/>
            </p:cNvSpPr>
            <p:nvPr/>
          </p:nvSpPr>
          <p:spPr bwMode="auto">
            <a:xfrm>
              <a:off x="0" y="6362700"/>
              <a:ext cx="12192000" cy="495299"/>
            </a:xfrm>
            <a:prstGeom prst="rect">
              <a:avLst/>
            </a:prstGeom>
            <a:solidFill>
              <a:srgbClr val="E2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fld id="{5D537FA9-566A-4B70-A467-AC0987507B54}" type="datetime1">
                <a:rPr lang="zh-CN" altLang="en-US" sz="140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pPr algn="ctr" eaLnBrk="1" hangingPunct="1"/>
                <a:t>2015/9/17</a:t>
              </a:fld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t>       中央财经大学     </a:t>
              </a:r>
              <a:endParaRPr lang="zh-CN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1437938" y="6463782"/>
              <a:ext cx="7540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</a:t>
              </a:r>
              <a:fld id="{33902388-11AE-442E-8827-A5761E888D86}" type="slidenum">
                <a:rPr lang="zh-CN" altLang="en-US" sz="140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pPr algn="ctr"/>
                <a:t>6</a:t>
              </a:fld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页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5"/>
          <p:cNvGrpSpPr>
            <a:grpSpLocks/>
          </p:cNvGrpSpPr>
          <p:nvPr/>
        </p:nvGrpSpPr>
        <p:grpSpPr bwMode="auto">
          <a:xfrm>
            <a:off x="10845628" y="0"/>
            <a:ext cx="951576" cy="2041525"/>
            <a:chOff x="10211972" y="0"/>
            <a:chExt cx="951624" cy="2042347"/>
          </a:xfrm>
        </p:grpSpPr>
        <p:sp>
          <p:nvSpPr>
            <p:cNvPr id="11" name="矩形 15"/>
            <p:cNvSpPr>
              <a:spLocks noChangeArrowheads="1"/>
            </p:cNvSpPr>
            <p:nvPr/>
          </p:nvSpPr>
          <p:spPr bwMode="auto">
            <a:xfrm>
              <a:off x="10211972" y="0"/>
              <a:ext cx="174625" cy="2042347"/>
            </a:xfrm>
            <a:prstGeom prst="rect">
              <a:avLst/>
            </a:prstGeom>
            <a:solidFill>
              <a:srgbClr val="314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" name="矩形 16"/>
            <p:cNvSpPr>
              <a:spLocks noChangeArrowheads="1"/>
            </p:cNvSpPr>
            <p:nvPr/>
          </p:nvSpPr>
          <p:spPr bwMode="auto">
            <a:xfrm>
              <a:off x="10548012" y="1008725"/>
              <a:ext cx="615584" cy="92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 sz="2800" b="1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57200" y="541876"/>
            <a:ext cx="96697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+mn-lt"/>
              </a:rPr>
              <a:t>1.</a:t>
            </a:r>
            <a:r>
              <a:rPr lang="zh-CN" altLang="zh-CN" sz="2800" b="1" dirty="0" smtClean="0">
                <a:solidFill>
                  <a:srgbClr val="0000FF"/>
                </a:solidFill>
                <a:latin typeface="+mn-lt"/>
              </a:rPr>
              <a:t> </a:t>
            </a:r>
            <a:r>
              <a:rPr lang="zh-CN" altLang="en-US" sz="2800" b="1" dirty="0" smtClean="0">
                <a:solidFill>
                  <a:srgbClr val="0000FF"/>
                </a:solidFill>
                <a:latin typeface="+mn-lt"/>
              </a:rPr>
              <a:t>广泛设立各层次</a:t>
            </a:r>
            <a:r>
              <a:rPr lang="zh-CN" altLang="zh-CN" sz="2800" b="1" dirty="0" smtClean="0">
                <a:solidFill>
                  <a:srgbClr val="0000FF"/>
                </a:solidFill>
                <a:latin typeface="+mn-lt"/>
              </a:rPr>
              <a:t>教学</a:t>
            </a:r>
            <a:r>
              <a:rPr lang="zh-CN" altLang="en-US" sz="2800" b="1" dirty="0" smtClean="0">
                <a:solidFill>
                  <a:srgbClr val="0000FF"/>
                </a:solidFill>
                <a:latin typeface="+mn-lt"/>
              </a:rPr>
              <a:t>奖项</a:t>
            </a:r>
            <a:endParaRPr lang="zh-CN" altLang="en-US" sz="2800" b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53933" y="1965410"/>
            <a:ext cx="2736324" cy="3416320"/>
          </a:xfrm>
          <a:prstGeom prst="rect">
            <a:avLst/>
          </a:prstGeom>
          <a:noFill/>
          <a:ln w="28575">
            <a:solidFill>
              <a:schemeClr val="bg1">
                <a:lumMod val="65000"/>
              </a:schemeClr>
            </a:solidFill>
            <a:prstDash val="dash"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多伦多大学</a:t>
            </a:r>
            <a:endParaRPr lang="en-US" altLang="zh-CN" sz="2400" dirty="0" smtClean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皇后大学</a:t>
            </a:r>
            <a:endParaRPr lang="en-US" altLang="zh-CN" sz="2400" dirty="0" smtClean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怀亚逊大学</a:t>
            </a:r>
            <a:endParaRPr lang="en-US" altLang="zh-CN" sz="2400" dirty="0" smtClean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布鲁克大学</a:t>
            </a:r>
            <a:endParaRPr lang="en-US" altLang="zh-CN" sz="2400" dirty="0" smtClean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卡普兰诺大学</a:t>
            </a:r>
            <a:endParaRPr lang="en-US" altLang="zh-CN" sz="2400" dirty="0" smtClean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圣力嘉学院</a:t>
            </a:r>
            <a:r>
              <a:rPr lang="en-US" altLang="zh-CN" sz="24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7175" y="1082675"/>
            <a:ext cx="3803650" cy="469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47813275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6635" y="332469"/>
            <a:ext cx="8724900" cy="41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113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0068" y="2188649"/>
            <a:ext cx="6534150" cy="466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9085562" y="620486"/>
            <a:ext cx="1811038" cy="581057"/>
          </a:xfrm>
          <a:prstGeom prst="rect">
            <a:avLst/>
          </a:prstGeom>
          <a:noFill/>
          <a:ln w="28575">
            <a:noFill/>
            <a:prstDash val="dash"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Ryerson U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14105" y="5050972"/>
            <a:ext cx="1811038" cy="581057"/>
          </a:xfrm>
          <a:prstGeom prst="rect">
            <a:avLst/>
          </a:prstGeom>
          <a:noFill/>
          <a:ln w="28575">
            <a:noFill/>
            <a:prstDash val="dash"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Brock 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14"/>
          <p:cNvSpPr>
            <a:spLocks noChangeArrowheads="1"/>
          </p:cNvSpPr>
          <p:nvPr/>
        </p:nvSpPr>
        <p:spPr bwMode="auto">
          <a:xfrm>
            <a:off x="8197850" y="3429000"/>
            <a:ext cx="3087688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endParaRPr lang="en-US" altLang="zh-CN" b="1">
              <a:solidFill>
                <a:srgbClr val="7F7F7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" name="组合 3"/>
          <p:cNvGrpSpPr/>
          <p:nvPr/>
        </p:nvGrpSpPr>
        <p:grpSpPr>
          <a:xfrm>
            <a:off x="0" y="6362700"/>
            <a:ext cx="12192000" cy="495299"/>
            <a:chOff x="0" y="6362700"/>
            <a:chExt cx="12192000" cy="495299"/>
          </a:xfrm>
        </p:grpSpPr>
        <p:sp>
          <p:nvSpPr>
            <p:cNvPr id="7" name="矩形 2"/>
            <p:cNvSpPr>
              <a:spLocks noChangeArrowheads="1"/>
            </p:cNvSpPr>
            <p:nvPr/>
          </p:nvSpPr>
          <p:spPr bwMode="auto">
            <a:xfrm>
              <a:off x="0" y="6362700"/>
              <a:ext cx="12192000" cy="495299"/>
            </a:xfrm>
            <a:prstGeom prst="rect">
              <a:avLst/>
            </a:prstGeom>
            <a:solidFill>
              <a:srgbClr val="E2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fld id="{5D537FA9-566A-4B70-A467-AC0987507B54}" type="datetime1">
                <a:rPr lang="zh-CN" altLang="en-US" sz="140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pPr algn="ctr" eaLnBrk="1" hangingPunct="1"/>
                <a:t>2015/9/17</a:t>
              </a:fld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t>       中央财经大学      </a:t>
              </a:r>
              <a:endParaRPr lang="zh-CN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1437938" y="6463782"/>
              <a:ext cx="7540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</a:t>
              </a:r>
              <a:fld id="{33902388-11AE-442E-8827-A5761E888D86}" type="slidenum">
                <a:rPr lang="zh-CN" altLang="en-US" sz="140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pPr algn="ctr"/>
                <a:t>8</a:t>
              </a:fld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页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2119" y="0"/>
            <a:ext cx="6182591" cy="2955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5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6531" y="2786062"/>
            <a:ext cx="6177396" cy="407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56663" y="-51956"/>
            <a:ext cx="5195455" cy="2275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1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99526" y="2223653"/>
            <a:ext cx="5152591" cy="2161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2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60573" y="4343400"/>
            <a:ext cx="5133111" cy="2514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9" name="直接连接符 18"/>
          <p:cNvCxnSpPr/>
          <p:nvPr/>
        </p:nvCxnSpPr>
        <p:spPr bwMode="auto">
          <a:xfrm flipV="1">
            <a:off x="270164" y="1184564"/>
            <a:ext cx="6099463" cy="20781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0" name="Picture 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50022" y="1513115"/>
            <a:ext cx="3672550" cy="3571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47813275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14"/>
          <p:cNvSpPr>
            <a:spLocks noChangeArrowheads="1"/>
          </p:cNvSpPr>
          <p:nvPr/>
        </p:nvSpPr>
        <p:spPr bwMode="auto">
          <a:xfrm>
            <a:off x="8197850" y="3429000"/>
            <a:ext cx="3087688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endParaRPr lang="en-US" altLang="zh-CN" b="1">
              <a:solidFill>
                <a:srgbClr val="7F7F7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0" y="6362700"/>
            <a:ext cx="12192000" cy="495299"/>
            <a:chOff x="0" y="6362700"/>
            <a:chExt cx="12192000" cy="495299"/>
          </a:xfrm>
        </p:grpSpPr>
        <p:sp>
          <p:nvSpPr>
            <p:cNvPr id="7" name="矩形 2"/>
            <p:cNvSpPr>
              <a:spLocks noChangeArrowheads="1"/>
            </p:cNvSpPr>
            <p:nvPr/>
          </p:nvSpPr>
          <p:spPr bwMode="auto">
            <a:xfrm>
              <a:off x="0" y="6362700"/>
              <a:ext cx="12192000" cy="495299"/>
            </a:xfrm>
            <a:prstGeom prst="rect">
              <a:avLst/>
            </a:prstGeom>
            <a:solidFill>
              <a:srgbClr val="E2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fld id="{5D537FA9-566A-4B70-A467-AC0987507B54}" type="datetime1">
                <a:rPr lang="zh-CN" altLang="en-US" sz="140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pPr algn="ctr" eaLnBrk="1" hangingPunct="1"/>
                <a:t>2015/9/17</a:t>
              </a:fld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t>       中央财经大学     </a:t>
              </a:r>
              <a:endParaRPr lang="zh-CN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1437938" y="6463782"/>
              <a:ext cx="7540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</a:t>
              </a:r>
              <a:fld id="{33902388-11AE-442E-8827-A5761E888D86}" type="slidenum">
                <a:rPr lang="zh-CN" altLang="en-US" sz="140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pPr algn="ctr"/>
                <a:t>9</a:t>
              </a:fld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页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5"/>
          <p:cNvGrpSpPr>
            <a:grpSpLocks/>
          </p:cNvGrpSpPr>
          <p:nvPr/>
        </p:nvGrpSpPr>
        <p:grpSpPr bwMode="auto">
          <a:xfrm>
            <a:off x="10845628" y="0"/>
            <a:ext cx="951576" cy="2041525"/>
            <a:chOff x="10211972" y="0"/>
            <a:chExt cx="951624" cy="2042347"/>
          </a:xfrm>
        </p:grpSpPr>
        <p:sp>
          <p:nvSpPr>
            <p:cNvPr id="11" name="矩形 15"/>
            <p:cNvSpPr>
              <a:spLocks noChangeArrowheads="1"/>
            </p:cNvSpPr>
            <p:nvPr/>
          </p:nvSpPr>
          <p:spPr bwMode="auto">
            <a:xfrm>
              <a:off x="10211972" y="0"/>
              <a:ext cx="174625" cy="2042347"/>
            </a:xfrm>
            <a:prstGeom prst="rect">
              <a:avLst/>
            </a:prstGeom>
            <a:solidFill>
              <a:srgbClr val="314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" name="矩形 16"/>
            <p:cNvSpPr>
              <a:spLocks noChangeArrowheads="1"/>
            </p:cNvSpPr>
            <p:nvPr/>
          </p:nvSpPr>
          <p:spPr bwMode="auto">
            <a:xfrm>
              <a:off x="10548012" y="1008725"/>
              <a:ext cx="615584" cy="92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 sz="2800" b="1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65018" y="541876"/>
            <a:ext cx="99648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              浙江大学两教师各获</a:t>
            </a:r>
            <a:r>
              <a:rPr lang="en-US" altLang="zh-CN" sz="3600" b="1" dirty="0" smtClean="0"/>
              <a:t>100</a:t>
            </a:r>
            <a:r>
              <a:rPr lang="zh-CN" altLang="en-US" sz="3600" b="1" dirty="0" smtClean="0"/>
              <a:t>万元奖励</a:t>
            </a:r>
            <a:endParaRPr lang="zh-CN" altLang="en-US" sz="3600" dirty="0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3334" y="1615787"/>
            <a:ext cx="5686425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0372" y="1569026"/>
            <a:ext cx="5705475" cy="4000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47813275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1312</TotalTime>
  <Pages>0</Pages>
  <Words>2125</Words>
  <Characters>0</Characters>
  <Application>Microsoft Office PowerPoint</Application>
  <DocSecurity>0</DocSecurity>
  <PresentationFormat>自定义</PresentationFormat>
  <Lines>0</Lines>
  <Paragraphs>310</Paragraphs>
  <Slides>46</Slides>
  <Notes>37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4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6. 教师教学发展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文化差异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陈志磊</dc:creator>
  <cp:lastModifiedBy>WZ</cp:lastModifiedBy>
  <cp:revision>258</cp:revision>
  <dcterms:created xsi:type="dcterms:W3CDTF">2013-07-01T03:05:00Z</dcterms:created>
  <dcterms:modified xsi:type="dcterms:W3CDTF">2015-09-17T01:59:00Z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2052-9.1.0.4856</vt:lpwstr>
  </property>
</Properties>
</file>