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6" r:id="rId2"/>
    <p:sldId id="268" r:id="rId3"/>
    <p:sldId id="269" r:id="rId4"/>
    <p:sldId id="259" r:id="rId5"/>
    <p:sldId id="262" r:id="rId6"/>
    <p:sldId id="261" r:id="rId7"/>
    <p:sldId id="260" r:id="rId8"/>
    <p:sldId id="263" r:id="rId9"/>
    <p:sldId id="270" r:id="rId10"/>
    <p:sldId id="264" r:id="rId11"/>
    <p:sldId id="265" r:id="rId12"/>
    <p:sldId id="267" r:id="rId1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87" autoAdjust="0"/>
  </p:normalViewPr>
  <p:slideViewPr>
    <p:cSldViewPr>
      <p:cViewPr varScale="1">
        <p:scale>
          <a:sx n="69" d="100"/>
          <a:sy n="69" d="100"/>
        </p:scale>
        <p:origin x="-149" y="494"/>
      </p:cViewPr>
      <p:guideLst>
        <p:guide orient="horz" pos="2160"/>
        <p:guide pos="2880"/>
      </p:guideLst>
    </p:cSldViewPr>
  </p:slideViewPr>
  <p:outlineViewPr>
    <p:cViewPr>
      <p:scale>
        <a:sx n="33" d="100"/>
        <a:sy n="33" d="100"/>
      </p:scale>
      <p:origin x="0" y="485"/>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autoTitleDeleted val="1"/>
    <c:view3D>
      <c:rotY val="45"/>
      <c:perspective val="30"/>
    </c:view3D>
    <c:plotArea>
      <c:layout/>
      <c:pie3DChart>
        <c:varyColors val="1"/>
        <c:ser>
          <c:idx val="0"/>
          <c:order val="0"/>
          <c:tx>
            <c:strRef>
              <c:f>Sheet1!$B$1</c:f>
              <c:strCache>
                <c:ptCount val="1"/>
                <c:pt idx="0">
                  <c:v>能力</c:v>
                </c:pt>
              </c:strCache>
            </c:strRef>
          </c:tx>
          <c:spPr>
            <a:solidFill>
              <a:schemeClr val="accent2"/>
            </a:solidFill>
            <a:ln>
              <a:solidFill>
                <a:schemeClr val="accent1"/>
              </a:solidFill>
            </a:ln>
            <a:effectLst>
              <a:outerShdw blurRad="50800" dist="38100" algn="l" rotWithShape="0">
                <a:prstClr val="black">
                  <a:alpha val="40000"/>
                </a:prstClr>
              </a:outerShdw>
            </a:effectLst>
          </c:spPr>
          <c:explosion val="5"/>
          <c:dPt>
            <c:idx val="0"/>
            <c:spPr>
              <a:solidFill>
                <a:srgbClr val="00B0F0"/>
              </a:solidFill>
              <a:ln>
                <a:solidFill>
                  <a:schemeClr val="accent1"/>
                </a:solidFill>
              </a:ln>
              <a:effectLst>
                <a:outerShdw blurRad="50800" dist="38100" algn="l" rotWithShape="0">
                  <a:prstClr val="black">
                    <a:alpha val="40000"/>
                  </a:prstClr>
                </a:outerShdw>
              </a:effectLst>
            </c:spPr>
          </c:dPt>
          <c:dPt>
            <c:idx val="1"/>
            <c:spPr>
              <a:solidFill>
                <a:srgbClr val="FFFF00"/>
              </a:solidFill>
              <a:ln>
                <a:solidFill>
                  <a:schemeClr val="accent1"/>
                </a:solidFill>
              </a:ln>
              <a:effectLst>
                <a:outerShdw blurRad="50800" dist="38100" algn="l" rotWithShape="0">
                  <a:prstClr val="black">
                    <a:alpha val="40000"/>
                  </a:prstClr>
                </a:outerShdw>
              </a:effectLst>
            </c:spPr>
          </c:dPt>
          <c:dPt>
            <c:idx val="2"/>
            <c:spPr>
              <a:solidFill>
                <a:srgbClr val="00B050"/>
              </a:solidFill>
              <a:ln>
                <a:solidFill>
                  <a:schemeClr val="accent1"/>
                </a:solidFill>
              </a:ln>
              <a:effectLst>
                <a:outerShdw blurRad="50800" dist="38100" algn="l" rotWithShape="0">
                  <a:prstClr val="black">
                    <a:alpha val="40000"/>
                  </a:prstClr>
                </a:outerShdw>
              </a:effectLst>
            </c:spPr>
          </c:dPt>
          <c:dPt>
            <c:idx val="3"/>
            <c:spPr>
              <a:solidFill>
                <a:schemeClr val="accent2"/>
              </a:solidFill>
              <a:ln>
                <a:solidFill>
                  <a:srgbClr val="00B0F0"/>
                </a:solidFill>
              </a:ln>
              <a:effectLst>
                <a:outerShdw blurRad="50800" dist="38100" algn="l" rotWithShape="0">
                  <a:prstClr val="black">
                    <a:alpha val="40000"/>
                  </a:prstClr>
                </a:outerShdw>
              </a:effectLst>
            </c:spPr>
          </c:dPt>
          <c:cat>
            <c:strRef>
              <c:f>Sheet1!$A$2:$A$5</c:f>
              <c:strCache>
                <c:ptCount val="4"/>
                <c:pt idx="0">
                  <c:v>Analysis &amp; Decision Making</c:v>
                </c:pt>
                <c:pt idx="1">
                  <c:v>Citizenship, Sustainability &amp; Global Perspectives</c:v>
                </c:pt>
                <c:pt idx="2">
                  <c:v>Social Interaction
</c:v>
                </c:pt>
                <c:pt idx="3">
                  <c:v>Communications </c:v>
                </c:pt>
              </c:strCache>
            </c:strRef>
          </c:cat>
          <c:val>
            <c:numRef>
              <c:f>Sheet1!$B$2:$B$5</c:f>
              <c:numCache>
                <c:formatCode>General</c:formatCode>
                <c:ptCount val="4"/>
                <c:pt idx="0">
                  <c:v>25</c:v>
                </c:pt>
                <c:pt idx="1">
                  <c:v>25</c:v>
                </c:pt>
                <c:pt idx="2">
                  <c:v>25</c:v>
                </c:pt>
                <c:pt idx="3">
                  <c:v>25</c:v>
                </c:pt>
              </c:numCache>
            </c:numRef>
          </c:val>
        </c:ser>
      </c:pie3DChart>
    </c:plotArea>
    <c:plotVisOnly val="1"/>
  </c:chart>
  <c:txPr>
    <a:bodyPr/>
    <a:lstStyle/>
    <a:p>
      <a:pPr>
        <a:defRPr sz="1800"/>
      </a:pPr>
      <a:endParaRPr lang="zh-CN"/>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0.36459</cdr:x>
      <cdr:y>0.17362</cdr:y>
    </cdr:from>
    <cdr:to>
      <cdr:x>0.71181</cdr:x>
      <cdr:y>0.31568</cdr:y>
    </cdr:to>
    <cdr:sp macro="" textlink="">
      <cdr:nvSpPr>
        <cdr:cNvPr id="3" name="TextBox 2"/>
        <cdr:cNvSpPr txBox="1"/>
      </cdr:nvSpPr>
      <cdr:spPr>
        <a:xfrm xmlns:a="http://schemas.openxmlformats.org/drawingml/2006/main">
          <a:off x="3000396" y="785818"/>
          <a:ext cx="2857520" cy="642942"/>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altLang="zh-CN" sz="1400" b="1" dirty="0" smtClean="0">
              <a:solidFill>
                <a:schemeClr val="bg1"/>
              </a:solidFill>
              <a:latin typeface="Times New Roman" pitchFamily="18" charset="0"/>
              <a:cs typeface="Times New Roman" pitchFamily="18" charset="0"/>
            </a:rPr>
            <a:t>Analysis &amp; Decision Making</a:t>
          </a:r>
          <a:endParaRPr lang="zh-CN" altLang="en-US" sz="1400" dirty="0">
            <a:solidFill>
              <a:schemeClr val="bg1"/>
            </a:solidFill>
            <a:latin typeface="Times New Roman" pitchFamily="18" charset="0"/>
            <a:cs typeface="Times New Roman" pitchFamily="18" charset="0"/>
          </a:endParaRPr>
        </a:p>
      </cdr:txBody>
    </cdr:sp>
  </cdr:relSizeAnchor>
  <cdr:relSizeAnchor xmlns:cdr="http://schemas.openxmlformats.org/drawingml/2006/chartDrawing">
    <cdr:from>
      <cdr:x>0.09549</cdr:x>
      <cdr:y>0.25254</cdr:y>
    </cdr:from>
    <cdr:to>
      <cdr:x>0.37327</cdr:x>
      <cdr:y>0.36303</cdr:y>
    </cdr:to>
    <cdr:sp macro="" textlink="">
      <cdr:nvSpPr>
        <cdr:cNvPr id="4" name="TextBox 3"/>
        <cdr:cNvSpPr txBox="1"/>
      </cdr:nvSpPr>
      <cdr:spPr>
        <a:xfrm xmlns:a="http://schemas.openxmlformats.org/drawingml/2006/main">
          <a:off x="785818" y="1143008"/>
          <a:ext cx="2286016" cy="50006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altLang="zh-CN" sz="1400" b="1" dirty="0" smtClean="0">
              <a:solidFill>
                <a:schemeClr val="bg1"/>
              </a:solidFill>
              <a:latin typeface="Times New Roman" pitchFamily="18" charset="0"/>
              <a:cs typeface="Times New Roman" pitchFamily="18" charset="0"/>
            </a:rPr>
            <a:t>Citizenship, Sustainability</a:t>
          </a:r>
          <a:endParaRPr lang="en-US" altLang="zh-CN" sz="1400" b="1" dirty="0">
            <a:solidFill>
              <a:schemeClr val="bg1"/>
            </a:solidFill>
            <a:latin typeface="Times New Roman" pitchFamily="18" charset="0"/>
            <a:cs typeface="Times New Roman" pitchFamily="18" charset="0"/>
          </a:endParaRPr>
        </a:p>
        <a:p xmlns:a="http://schemas.openxmlformats.org/drawingml/2006/main">
          <a:r>
            <a:rPr lang="en-US" altLang="zh-CN" sz="1400" b="1" dirty="0" smtClean="0">
              <a:solidFill>
                <a:schemeClr val="bg1"/>
              </a:solidFill>
              <a:latin typeface="Times New Roman" pitchFamily="18" charset="0"/>
              <a:cs typeface="Times New Roman" pitchFamily="18" charset="0"/>
            </a:rPr>
            <a:t>&amp; Global  Perspectives</a:t>
          </a:r>
          <a:endParaRPr lang="zh-CN" altLang="en-US" sz="1400" dirty="0">
            <a:solidFill>
              <a:schemeClr val="bg1"/>
            </a:solidFill>
            <a:latin typeface="Times New Roman" pitchFamily="18" charset="0"/>
            <a:cs typeface="Times New Roman" pitchFamily="18" charset="0"/>
          </a:endParaRPr>
        </a:p>
      </cdr:txBody>
    </cdr:sp>
  </cdr:relSizeAnchor>
  <cdr:relSizeAnchor xmlns:cdr="http://schemas.openxmlformats.org/drawingml/2006/chartDrawing">
    <cdr:from>
      <cdr:x>0.35591</cdr:x>
      <cdr:y>0.3946</cdr:y>
    </cdr:from>
    <cdr:to>
      <cdr:x>0.65973</cdr:x>
      <cdr:y>0.48931</cdr:y>
    </cdr:to>
    <cdr:sp macro="" textlink="">
      <cdr:nvSpPr>
        <cdr:cNvPr id="5" name="TextBox 4"/>
        <cdr:cNvSpPr txBox="1"/>
      </cdr:nvSpPr>
      <cdr:spPr>
        <a:xfrm xmlns:a="http://schemas.openxmlformats.org/drawingml/2006/main">
          <a:off x="2928958" y="1785950"/>
          <a:ext cx="2500330" cy="42862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altLang="zh-CN" sz="1400" b="1" dirty="0" smtClean="0">
              <a:solidFill>
                <a:schemeClr val="bg1"/>
              </a:solidFill>
              <a:latin typeface="Times New Roman" pitchFamily="18" charset="0"/>
              <a:cs typeface="Times New Roman" pitchFamily="18" charset="0"/>
            </a:rPr>
            <a:t>Social Interaction</a:t>
          </a:r>
          <a:endParaRPr lang="zh-CN" altLang="en-US" sz="1400" dirty="0">
            <a:solidFill>
              <a:schemeClr val="bg1"/>
            </a:solidFill>
            <a:latin typeface="Times New Roman" pitchFamily="18" charset="0"/>
            <a:cs typeface="Times New Roman" pitchFamily="18" charset="0"/>
          </a:endParaRPr>
        </a:p>
      </cdr:txBody>
    </cdr:sp>
  </cdr:relSizeAnchor>
  <cdr:relSizeAnchor xmlns:cdr="http://schemas.openxmlformats.org/drawingml/2006/chartDrawing">
    <cdr:from>
      <cdr:x>0.69445</cdr:x>
      <cdr:y>0.26833</cdr:y>
    </cdr:from>
    <cdr:to>
      <cdr:x>0.8941</cdr:x>
      <cdr:y>0.36303</cdr:y>
    </cdr:to>
    <cdr:sp macro="" textlink="">
      <cdr:nvSpPr>
        <cdr:cNvPr id="6" name="TextBox 5"/>
        <cdr:cNvSpPr txBox="1"/>
      </cdr:nvSpPr>
      <cdr:spPr>
        <a:xfrm xmlns:a="http://schemas.openxmlformats.org/drawingml/2006/main">
          <a:off x="5715040" y="1214446"/>
          <a:ext cx="1643074" cy="42862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altLang="zh-CN" sz="1400" b="1" dirty="0">
              <a:solidFill>
                <a:schemeClr val="bg1"/>
              </a:solidFill>
              <a:latin typeface="Times New Roman" pitchFamily="18" charset="0"/>
              <a:cs typeface="Times New Roman" pitchFamily="18" charset="0"/>
            </a:rPr>
            <a:t>Communications</a:t>
          </a:r>
          <a:endParaRPr lang="zh-CN" altLang="en-US" sz="1400" dirty="0">
            <a:solidFill>
              <a:schemeClr val="bg1"/>
            </a:solidFill>
            <a:latin typeface="Times New Roman" pitchFamily="18" charset="0"/>
            <a:cs typeface="Times New Roman" pitchFamily="18" charset="0"/>
          </a:endParaRPr>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530820CF-B880-4189-942D-D702A7CBA730}" type="datetimeFigureOut">
              <a:rPr lang="zh-CN" altLang="en-US" smtClean="0"/>
              <a:pPr/>
              <a:t>2015/9/8</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530820CF-B880-4189-942D-D702A7CBA730}" type="datetimeFigureOut">
              <a:rPr lang="zh-CN" altLang="en-US" smtClean="0"/>
              <a:pPr/>
              <a:t>2015/9/8</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530820CF-B880-4189-942D-D702A7CBA730}" type="datetimeFigureOut">
              <a:rPr lang="zh-CN" altLang="en-US" smtClean="0"/>
              <a:pPr/>
              <a:t>2015/9/8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530820CF-B880-4189-942D-D702A7CBA730}" type="datetimeFigureOut">
              <a:rPr lang="zh-CN" altLang="en-US" smtClean="0"/>
              <a:pPr/>
              <a:t>2015/9/8</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0C913308-F349-4B6D-A68A-DD1791B4A57B}"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30820CF-B880-4189-942D-D702A7CBA730}" type="datetimeFigureOut">
              <a:rPr lang="zh-CN" altLang="en-US" smtClean="0"/>
              <a:pPr/>
              <a:t>2015/9/8</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14348" y="3071810"/>
            <a:ext cx="6929486" cy="2071702"/>
          </a:xfrm>
        </p:spPr>
        <p:txBody>
          <a:bodyPr>
            <a:normAutofit/>
          </a:bodyPr>
          <a:lstStyle/>
          <a:p>
            <a:pPr algn="ctr">
              <a:buNone/>
            </a:pPr>
            <a:r>
              <a:rPr lang="zh-CN" altLang="en-US" sz="2800" dirty="0" smtClean="0">
                <a:solidFill>
                  <a:srgbClr val="00B050"/>
                </a:solidFill>
                <a:latin typeface="宋体" pitchFamily="2" charset="-122"/>
                <a:ea typeface="宋体" pitchFamily="2" charset="-122"/>
              </a:rPr>
              <a:t>        </a:t>
            </a:r>
            <a:r>
              <a:rPr lang="zh-CN" altLang="en-US" sz="2800" b="1" dirty="0" smtClean="0">
                <a:solidFill>
                  <a:srgbClr val="00B050"/>
                </a:solidFill>
                <a:latin typeface="宋体" pitchFamily="2" charset="-122"/>
                <a:ea typeface="宋体" pitchFamily="2" charset="-122"/>
              </a:rPr>
              <a:t>梁俊娇 （</a:t>
            </a:r>
            <a:r>
              <a:rPr lang="en-US" altLang="zh-CN" sz="2800" b="1" dirty="0" smtClean="0">
                <a:solidFill>
                  <a:srgbClr val="00B050"/>
                </a:solidFill>
                <a:latin typeface="宋体" pitchFamily="2" charset="-122"/>
                <a:ea typeface="宋体" pitchFamily="2" charset="-122"/>
              </a:rPr>
              <a:t>3</a:t>
            </a:r>
            <a:r>
              <a:rPr lang="zh-CN" altLang="en-US" sz="2800" b="1" dirty="0" smtClean="0">
                <a:solidFill>
                  <a:srgbClr val="00B050"/>
                </a:solidFill>
                <a:latin typeface="宋体" pitchFamily="2" charset="-122"/>
                <a:ea typeface="宋体" pitchFamily="2" charset="-122"/>
              </a:rPr>
              <a:t>组）</a:t>
            </a:r>
            <a:endParaRPr lang="en-US" altLang="zh-CN" sz="2800" b="1" dirty="0" smtClean="0">
              <a:solidFill>
                <a:srgbClr val="00B050"/>
              </a:solidFill>
              <a:latin typeface="宋体" pitchFamily="2" charset="-122"/>
              <a:ea typeface="宋体" pitchFamily="2" charset="-122"/>
            </a:endParaRPr>
          </a:p>
          <a:p>
            <a:pPr algn="ctr">
              <a:buNone/>
            </a:pPr>
            <a:endParaRPr lang="en-US" altLang="zh-CN" sz="2800" dirty="0" smtClean="0">
              <a:solidFill>
                <a:srgbClr val="00B050"/>
              </a:solidFill>
              <a:latin typeface="宋体" pitchFamily="2" charset="-122"/>
              <a:ea typeface="宋体" pitchFamily="2" charset="-122"/>
            </a:endParaRPr>
          </a:p>
          <a:p>
            <a:pPr algn="ctr">
              <a:buNone/>
            </a:pPr>
            <a:r>
              <a:rPr lang="zh-CN" altLang="en-US" sz="2800" b="1" dirty="0" smtClean="0">
                <a:solidFill>
                  <a:srgbClr val="00B050"/>
                </a:solidFill>
                <a:latin typeface="宋体" pitchFamily="2" charset="-122"/>
                <a:ea typeface="宋体" pitchFamily="2" charset="-122"/>
              </a:rPr>
              <a:t>      中央财经大学税务学院</a:t>
            </a:r>
            <a:endParaRPr lang="zh-CN" altLang="en-US" sz="2800" b="1" dirty="0">
              <a:solidFill>
                <a:srgbClr val="00B050"/>
              </a:solidFill>
              <a:latin typeface="宋体" pitchFamily="2" charset="-122"/>
              <a:ea typeface="宋体" pitchFamily="2" charset="-122"/>
            </a:endParaRPr>
          </a:p>
        </p:txBody>
      </p:sp>
      <p:sp>
        <p:nvSpPr>
          <p:cNvPr id="3" name="标题 2"/>
          <p:cNvSpPr>
            <a:spLocks noGrp="1"/>
          </p:cNvSpPr>
          <p:nvPr>
            <p:ph type="title"/>
          </p:nvPr>
        </p:nvSpPr>
        <p:spPr>
          <a:xfrm>
            <a:off x="500034" y="1357298"/>
            <a:ext cx="8229600" cy="1143000"/>
          </a:xfrm>
        </p:spPr>
        <p:txBody>
          <a:bodyPr>
            <a:normAutofit fontScale="90000"/>
          </a:bodyPr>
          <a:lstStyle/>
          <a:p>
            <a:pPr algn="ctr"/>
            <a:r>
              <a:rPr lang="zh-CN" altLang="en-US" sz="4400" dirty="0" smtClean="0">
                <a:solidFill>
                  <a:srgbClr val="7030A0"/>
                </a:solidFill>
              </a:rPr>
              <a:t> 加拿大教学法进修</a:t>
            </a:r>
            <a:r>
              <a:rPr lang="en-US" altLang="zh-CN" sz="4400" dirty="0" smtClean="0">
                <a:solidFill>
                  <a:srgbClr val="7030A0"/>
                </a:solidFill>
              </a:rPr>
              <a:t/>
            </a:r>
            <a:br>
              <a:rPr lang="en-US" altLang="zh-CN" sz="4400" dirty="0" smtClean="0">
                <a:solidFill>
                  <a:srgbClr val="7030A0"/>
                </a:solidFill>
              </a:rPr>
            </a:br>
            <a:r>
              <a:rPr lang="en-US" altLang="zh-CN" sz="3600" dirty="0" smtClean="0">
                <a:solidFill>
                  <a:srgbClr val="7030A0"/>
                </a:solidFill>
              </a:rPr>
              <a:t>—</a:t>
            </a:r>
            <a:r>
              <a:rPr lang="zh-CN" altLang="en-US" sz="3600" dirty="0" smtClean="0">
                <a:solidFill>
                  <a:srgbClr val="7030A0"/>
                </a:solidFill>
              </a:rPr>
              <a:t>教学大纲学习体会</a:t>
            </a:r>
            <a:endParaRPr lang="zh-CN" altLang="en-US" sz="3600"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2" name="内容占位符 1"/>
          <p:cNvSpPr>
            <a:spLocks noGrp="1"/>
          </p:cNvSpPr>
          <p:nvPr>
            <p:ph idx="1"/>
          </p:nvPr>
        </p:nvSpPr>
        <p:spPr>
          <a:xfrm>
            <a:off x="214282" y="2143116"/>
            <a:ext cx="8229600" cy="4525963"/>
          </a:xfrm>
        </p:spPr>
        <p:txBody>
          <a:bodyPr>
            <a:normAutofit/>
          </a:bodyPr>
          <a:lstStyle/>
          <a:p>
            <a:r>
              <a:rPr kumimoji="0" lang="zh-CN" altLang="zh-CN" sz="2700" b="1" kern="1200" dirty="0" smtClean="0">
                <a:solidFill>
                  <a:schemeClr val="tx1"/>
                </a:solidFill>
                <a:effectLst>
                  <a:outerShdw blurRad="50800" dist="38100" algn="tr" rotWithShape="0">
                    <a:prstClr val="black">
                      <a:alpha val="40000"/>
                    </a:prstClr>
                  </a:outerShdw>
                </a:effectLst>
                <a:latin typeface="+mn-lt"/>
                <a:ea typeface="+mn-ea"/>
                <a:cs typeface="+mn-cs"/>
              </a:rPr>
              <a:t>把育人理念融于教学大纲之中</a:t>
            </a:r>
            <a:endParaRPr lang="en-US" altLang="zh-CN" sz="2400" b="1" dirty="0" smtClean="0">
              <a:solidFill>
                <a:srgbClr val="0070C0"/>
              </a:solidFill>
              <a:latin typeface="宋体" pitchFamily="2" charset="-122"/>
              <a:ea typeface="宋体" pitchFamily="2" charset="-122"/>
            </a:endParaRPr>
          </a:p>
          <a:p>
            <a:pPr lvl="1"/>
            <a:endParaRPr lang="en-US" altLang="zh-CN" sz="2000" b="1" dirty="0" smtClean="0">
              <a:solidFill>
                <a:srgbClr val="0070C0"/>
              </a:solidFill>
              <a:latin typeface="宋体" pitchFamily="2" charset="-122"/>
              <a:ea typeface="宋体" pitchFamily="2" charset="-122"/>
            </a:endParaRPr>
          </a:p>
          <a:p>
            <a:pPr lvl="1"/>
            <a:r>
              <a:rPr lang="zh-CN" altLang="zh-CN" sz="2000" b="1" dirty="0" smtClean="0">
                <a:solidFill>
                  <a:srgbClr val="0070C0"/>
                </a:solidFill>
                <a:latin typeface="宋体" pitchFamily="2" charset="-122"/>
                <a:ea typeface="宋体" pitchFamily="2" charset="-122"/>
              </a:rPr>
              <a:t>不仅体现知识点，同时还把社会责任、交流与沟通融于课堂教学大纲之中</a:t>
            </a:r>
            <a:endParaRPr lang="en-US" altLang="zh-CN" sz="2000" b="1" dirty="0" smtClean="0">
              <a:solidFill>
                <a:srgbClr val="0070C0"/>
              </a:solidFill>
              <a:latin typeface="宋体" pitchFamily="2" charset="-122"/>
              <a:ea typeface="宋体" pitchFamily="2" charset="-122"/>
            </a:endParaRPr>
          </a:p>
          <a:p>
            <a:pPr lvl="1"/>
            <a:endParaRPr lang="en-US" altLang="zh-CN" sz="2000" b="1" dirty="0" smtClean="0">
              <a:solidFill>
                <a:srgbClr val="0070C0"/>
              </a:solidFill>
              <a:latin typeface="宋体" pitchFamily="2" charset="-122"/>
              <a:ea typeface="宋体" pitchFamily="2" charset="-122"/>
            </a:endParaRPr>
          </a:p>
          <a:p>
            <a:pPr lvl="1"/>
            <a:r>
              <a:rPr lang="zh-CN" altLang="zh-CN" sz="2000" b="1" dirty="0" smtClean="0">
                <a:solidFill>
                  <a:srgbClr val="0070C0"/>
                </a:solidFill>
                <a:latin typeface="宋体" pitchFamily="2" charset="-122"/>
                <a:ea typeface="宋体" pitchFamily="2" charset="-122"/>
              </a:rPr>
              <a:t>除了传授专业知识之外，还通过案例讲解、作业布置、小组讨论等多种形式提升学生的社会责任感和交流沟通能力，并把这些我们通常认为不太容易量化的社会能力培养具体化到教学大纲之中</a:t>
            </a:r>
            <a:endParaRPr lang="zh-CN" altLang="en-US" sz="2000" b="1" dirty="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200" dirty="0" smtClean="0">
                <a:solidFill>
                  <a:srgbClr val="7030A0"/>
                </a:solidFill>
              </a:rPr>
              <a:t>三、启示</a:t>
            </a:r>
            <a:endParaRPr lang="zh-CN" altLang="en-US" sz="3200" dirty="0">
              <a:solidFill>
                <a:srgbClr val="7030A0"/>
              </a:solidFill>
            </a:endParaRPr>
          </a:p>
        </p:txBody>
      </p:sp>
      <p:sp>
        <p:nvSpPr>
          <p:cNvPr id="5" name="TextBox 4"/>
          <p:cNvSpPr txBox="1"/>
          <p:nvPr/>
        </p:nvSpPr>
        <p:spPr>
          <a:xfrm>
            <a:off x="6929454" y="642918"/>
            <a:ext cx="1714512"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对我们的启示 </a:t>
            </a:r>
            <a:endParaRPr lang="zh-CN" altLang="en-US" b="1" dirty="0">
              <a:solidFill>
                <a:schemeClr val="bg1"/>
              </a:solidFill>
              <a:latin typeface="华文彩云" pitchFamily="2" charset="-122"/>
              <a:ea typeface="华文彩云"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7" name="TextBox 6"/>
          <p:cNvSpPr txBox="1"/>
          <p:nvPr/>
        </p:nvSpPr>
        <p:spPr>
          <a:xfrm>
            <a:off x="6929454" y="642918"/>
            <a:ext cx="1714512"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对我们的启示 </a:t>
            </a:r>
            <a:endParaRPr lang="zh-CN" altLang="en-US" b="1" dirty="0">
              <a:solidFill>
                <a:schemeClr val="bg1"/>
              </a:solidFill>
              <a:latin typeface="华文彩云" pitchFamily="2" charset="-122"/>
              <a:ea typeface="华文彩云" pitchFamily="2" charset="-122"/>
            </a:endParaRPr>
          </a:p>
        </p:txBody>
      </p:sp>
      <p:sp>
        <p:nvSpPr>
          <p:cNvPr id="2" name="内容占位符 1"/>
          <p:cNvSpPr>
            <a:spLocks noGrp="1"/>
          </p:cNvSpPr>
          <p:nvPr>
            <p:ph idx="1"/>
          </p:nvPr>
        </p:nvSpPr>
        <p:spPr>
          <a:xfrm>
            <a:off x="457200" y="1357298"/>
            <a:ext cx="8229600" cy="4525963"/>
          </a:xfrm>
        </p:spPr>
        <p:txBody>
          <a:bodyPr>
            <a:normAutofit/>
          </a:bodyPr>
          <a:lstStyle/>
          <a:p>
            <a:r>
              <a:rPr lang="zh-CN" altLang="en-US" sz="2400" b="1" dirty="0" smtClean="0">
                <a:solidFill>
                  <a:srgbClr val="0070C0"/>
                </a:solidFill>
                <a:latin typeface="宋体" pitchFamily="2" charset="-122"/>
                <a:ea typeface="宋体" pitchFamily="2" charset="-122"/>
              </a:rPr>
              <a:t>提高教学大纲的权威性</a:t>
            </a:r>
            <a:endParaRPr lang="en-US" altLang="zh-CN" sz="2400" b="1" dirty="0" smtClean="0">
              <a:solidFill>
                <a:srgbClr val="0070C0"/>
              </a:solidFill>
              <a:latin typeface="宋体" pitchFamily="2" charset="-122"/>
              <a:ea typeface="宋体" pitchFamily="2" charset="-122"/>
            </a:endParaRPr>
          </a:p>
          <a:p>
            <a:pPr lvl="1"/>
            <a:endParaRPr lang="en-US" altLang="zh-CN" sz="2000" b="1" dirty="0" smtClean="0">
              <a:solidFill>
                <a:srgbClr val="0070C0"/>
              </a:solidFill>
              <a:latin typeface="宋体" pitchFamily="2" charset="-122"/>
              <a:ea typeface="宋体" pitchFamily="2" charset="-122"/>
            </a:endParaRPr>
          </a:p>
          <a:p>
            <a:pPr lvl="1"/>
            <a:r>
              <a:rPr lang="zh-CN" altLang="zh-CN" sz="2000" b="1" dirty="0" smtClean="0">
                <a:solidFill>
                  <a:srgbClr val="0070C0"/>
                </a:solidFill>
                <a:latin typeface="宋体" pitchFamily="2" charset="-122"/>
                <a:ea typeface="宋体" pitchFamily="2" charset="-122"/>
              </a:rPr>
              <a:t>大纲一经制定，不得擅自调整。</a:t>
            </a:r>
            <a:endParaRPr lang="en-US" altLang="zh-CN" sz="2000" b="1" dirty="0" smtClean="0">
              <a:solidFill>
                <a:srgbClr val="0070C0"/>
              </a:solidFill>
              <a:latin typeface="宋体" pitchFamily="2" charset="-122"/>
              <a:ea typeface="宋体" pitchFamily="2" charset="-122"/>
            </a:endParaRPr>
          </a:p>
          <a:p>
            <a:pPr lvl="1"/>
            <a:r>
              <a:rPr lang="zh-CN" altLang="zh-CN" sz="2000" b="1" dirty="0" smtClean="0">
                <a:solidFill>
                  <a:srgbClr val="0070C0"/>
                </a:solidFill>
                <a:latin typeface="宋体" pitchFamily="2" charset="-122"/>
                <a:ea typeface="宋体" pitchFamily="2" charset="-122"/>
              </a:rPr>
              <a:t>教师必须严格按照教学大纲规定的内容和时间授课，并作为教学评估的重点之一。</a:t>
            </a:r>
          </a:p>
          <a:p>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000232" y="2071678"/>
            <a:ext cx="4786346" cy="33575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214678" y="2714620"/>
            <a:ext cx="3429024" cy="2123658"/>
          </a:xfrm>
          <a:prstGeom prst="rect">
            <a:avLst/>
          </a:prstGeom>
          <a:noFill/>
        </p:spPr>
        <p:txBody>
          <a:bodyPr wrap="square" rtlCol="0">
            <a:spAutoFit/>
          </a:bodyPr>
          <a:lstStyle/>
          <a:p>
            <a:r>
              <a:rPr lang="en-US" altLang="zh-CN" sz="4400" dirty="0" smtClean="0">
                <a:latin typeface="华文彩云" pitchFamily="2" charset="-122"/>
                <a:ea typeface="华文彩云" pitchFamily="2" charset="-122"/>
              </a:rPr>
              <a:t>Thank you for listening !</a:t>
            </a:r>
            <a:endParaRPr lang="zh-CN" altLang="en-US" sz="4400" dirty="0">
              <a:latin typeface="华文彩云" pitchFamily="2" charset="-122"/>
              <a:ea typeface="华文彩云"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2" name="标题 1"/>
          <p:cNvSpPr>
            <a:spLocks noGrp="1"/>
          </p:cNvSpPr>
          <p:nvPr>
            <p:ph type="title"/>
          </p:nvPr>
        </p:nvSpPr>
        <p:spPr>
          <a:xfrm>
            <a:off x="428596" y="785802"/>
            <a:ext cx="8229600" cy="1143000"/>
          </a:xfrm>
        </p:spPr>
        <p:txBody>
          <a:bodyPr>
            <a:normAutofit/>
          </a:bodyPr>
          <a:lstStyle/>
          <a:p>
            <a:r>
              <a:rPr lang="zh-CN" altLang="en-US" sz="3600" dirty="0" smtClean="0">
                <a:solidFill>
                  <a:srgbClr val="7030A0"/>
                </a:solidFill>
              </a:rPr>
              <a:t>一、教学大纲改革起因</a:t>
            </a:r>
            <a:endParaRPr lang="zh-CN" altLang="en-US" dirty="0">
              <a:solidFill>
                <a:srgbClr val="7030A0"/>
              </a:solidFill>
            </a:endParaRPr>
          </a:p>
        </p:txBody>
      </p:sp>
      <p:pic>
        <p:nvPicPr>
          <p:cNvPr id="1026" name="Picture 2"/>
          <p:cNvPicPr>
            <a:picLocks noChangeAspect="1" noChangeArrowheads="1"/>
          </p:cNvPicPr>
          <p:nvPr/>
        </p:nvPicPr>
        <p:blipFill>
          <a:blip r:embed="rId3" cstate="print"/>
          <a:srcRect/>
          <a:stretch>
            <a:fillRect/>
          </a:stretch>
        </p:blipFill>
        <p:spPr bwMode="auto">
          <a:xfrm>
            <a:off x="323529" y="0"/>
            <a:ext cx="2376264" cy="515951"/>
          </a:xfrm>
          <a:prstGeom prst="rect">
            <a:avLst/>
          </a:prstGeom>
          <a:noFill/>
          <a:ln w="9525">
            <a:noFill/>
            <a:miter lim="800000"/>
            <a:headEnd/>
            <a:tailEnd/>
          </a:ln>
        </p:spPr>
      </p:pic>
      <p:sp>
        <p:nvSpPr>
          <p:cNvPr id="5" name="内容占位符 4"/>
          <p:cNvSpPr>
            <a:spLocks noGrp="1"/>
          </p:cNvSpPr>
          <p:nvPr>
            <p:ph idx="1"/>
          </p:nvPr>
        </p:nvSpPr>
        <p:spPr>
          <a:xfrm>
            <a:off x="457200" y="1838518"/>
            <a:ext cx="8229600" cy="3876498"/>
          </a:xfrm>
        </p:spPr>
        <p:txBody>
          <a:bodyPr/>
          <a:lstStyle/>
          <a:p>
            <a:pPr>
              <a:buNone/>
            </a:pPr>
            <a:endParaRPr lang="en-US" altLang="zh-CN" b="1" dirty="0" smtClean="0">
              <a:solidFill>
                <a:srgbClr val="0070C0"/>
              </a:solidFill>
              <a:latin typeface="Adobe 楷体 Std R" pitchFamily="18" charset="-122"/>
              <a:ea typeface="Adobe 楷体 Std R" pitchFamily="18" charset="-122"/>
            </a:endParaRPr>
          </a:p>
          <a:p>
            <a:pPr lvl="1"/>
            <a:r>
              <a:rPr kumimoji="0" lang="zh-CN" altLang="en-US" sz="2400" b="1" kern="1200" baseline="0" dirty="0" smtClean="0">
                <a:solidFill>
                  <a:srgbClr val="C00000"/>
                </a:solidFill>
                <a:latin typeface="Times New Roman" pitchFamily="18" charset="0"/>
                <a:cs typeface="Times New Roman" pitchFamily="18" charset="0"/>
              </a:rPr>
              <a:t>以学生就业为导向</a:t>
            </a:r>
            <a:endParaRPr kumimoji="0" lang="en-US" altLang="zh-CN" sz="2400" b="1" kern="1200" baseline="0" dirty="0" smtClean="0">
              <a:solidFill>
                <a:srgbClr val="C00000"/>
              </a:solidFill>
              <a:latin typeface="Times New Roman" pitchFamily="18" charset="0"/>
              <a:cs typeface="Times New Roman" pitchFamily="18" charset="0"/>
            </a:endParaRPr>
          </a:p>
          <a:p>
            <a:pPr lvl="1">
              <a:buNone/>
            </a:pPr>
            <a:endParaRPr kumimoji="0" lang="en-US" altLang="zh-CN" sz="2400" b="1" kern="1200" baseline="0" dirty="0" smtClean="0">
              <a:solidFill>
                <a:srgbClr val="C00000"/>
              </a:solidFill>
              <a:latin typeface="Times New Roman" pitchFamily="18" charset="0"/>
              <a:cs typeface="Times New Roman" pitchFamily="18" charset="0"/>
            </a:endParaRPr>
          </a:p>
          <a:p>
            <a:pPr lvl="1">
              <a:buNone/>
            </a:pPr>
            <a:endParaRPr lang="en-US" altLang="zh-CN" sz="2400" dirty="0" smtClean="0">
              <a:solidFill>
                <a:srgbClr val="C00000"/>
              </a:solidFill>
              <a:latin typeface="Times New Roman" pitchFamily="18" charset="0"/>
              <a:cs typeface="Times New Roman" pitchFamily="18" charset="0"/>
            </a:endParaRPr>
          </a:p>
          <a:p>
            <a:pPr>
              <a:buNone/>
            </a:pPr>
            <a:endParaRPr lang="zh-CN" altLang="en-US" dirty="0"/>
          </a:p>
        </p:txBody>
      </p:sp>
      <p:sp>
        <p:nvSpPr>
          <p:cNvPr id="7" name="TextBox 6"/>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别人为何这么做？</a:t>
            </a:r>
            <a:endParaRPr lang="zh-CN" altLang="en-US" b="1" dirty="0">
              <a:solidFill>
                <a:schemeClr val="bg1"/>
              </a:solidFill>
              <a:latin typeface="华文彩云" pitchFamily="2" charset="-122"/>
              <a:ea typeface="华文彩云"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2" name="标题 1"/>
          <p:cNvSpPr>
            <a:spLocks noGrp="1"/>
          </p:cNvSpPr>
          <p:nvPr>
            <p:ph type="title"/>
          </p:nvPr>
        </p:nvSpPr>
        <p:spPr>
          <a:xfrm>
            <a:off x="428596" y="785802"/>
            <a:ext cx="8229600" cy="1143000"/>
          </a:xfrm>
        </p:spPr>
        <p:txBody>
          <a:bodyPr>
            <a:normAutofit/>
          </a:bodyPr>
          <a:lstStyle/>
          <a:p>
            <a:r>
              <a:rPr lang="zh-CN" altLang="en-US" sz="3600" dirty="0" smtClean="0">
                <a:solidFill>
                  <a:srgbClr val="7030A0"/>
                </a:solidFill>
              </a:rPr>
              <a:t>二、教学大纲内容</a:t>
            </a:r>
            <a:endParaRPr lang="zh-CN" altLang="en-US" dirty="0">
              <a:solidFill>
                <a:srgbClr val="7030A0"/>
              </a:solidFill>
            </a:endParaRPr>
          </a:p>
        </p:txBody>
      </p:sp>
      <p:pic>
        <p:nvPicPr>
          <p:cNvPr id="1026" name="Picture 2"/>
          <p:cNvPicPr>
            <a:picLocks noChangeAspect="1" noChangeArrowheads="1"/>
          </p:cNvPicPr>
          <p:nvPr/>
        </p:nvPicPr>
        <p:blipFill>
          <a:blip r:embed="rId3" cstate="print"/>
          <a:srcRect/>
          <a:stretch>
            <a:fillRect/>
          </a:stretch>
        </p:blipFill>
        <p:spPr bwMode="auto">
          <a:xfrm>
            <a:off x="323529" y="0"/>
            <a:ext cx="2376264" cy="515951"/>
          </a:xfrm>
          <a:prstGeom prst="rect">
            <a:avLst/>
          </a:prstGeom>
          <a:noFill/>
          <a:ln w="9525">
            <a:noFill/>
            <a:miter lim="800000"/>
            <a:headEnd/>
            <a:tailEnd/>
          </a:ln>
        </p:spPr>
      </p:pic>
      <p:sp>
        <p:nvSpPr>
          <p:cNvPr id="5" name="内容占位符 4"/>
          <p:cNvSpPr>
            <a:spLocks noGrp="1"/>
          </p:cNvSpPr>
          <p:nvPr>
            <p:ph idx="1"/>
          </p:nvPr>
        </p:nvSpPr>
        <p:spPr>
          <a:xfrm>
            <a:off x="457200" y="1838518"/>
            <a:ext cx="8229600" cy="3876498"/>
          </a:xfrm>
          <a:effectLst>
            <a:glow rad="139700">
              <a:schemeClr val="accent4">
                <a:satMod val="175000"/>
                <a:alpha val="40000"/>
              </a:schemeClr>
            </a:glow>
            <a:outerShdw blurRad="50800" dist="38100" dir="18900000" algn="bl" rotWithShape="0">
              <a:prstClr val="black">
                <a:alpha val="40000"/>
              </a:prstClr>
            </a:outerShdw>
            <a:reflection blurRad="6350" stA="52000" endA="300" endPos="35000" dir="5400000" sy="-100000" algn="bl" rotWithShape="0"/>
          </a:effectLst>
          <a:scene3d>
            <a:camera prst="orthographicFront"/>
            <a:lightRig rig="threePt" dir="t"/>
          </a:scene3d>
          <a:sp3d>
            <a:bevelT prst="angle"/>
          </a:sp3d>
        </p:spPr>
        <p:txBody>
          <a:bodyPr/>
          <a:lstStyle/>
          <a:p>
            <a:pPr>
              <a:buNone/>
            </a:pPr>
            <a:endParaRPr lang="en-US" altLang="zh-CN" b="1" dirty="0" smtClean="0">
              <a:solidFill>
                <a:srgbClr val="0070C0"/>
              </a:solidFill>
              <a:latin typeface="Adobe 楷体 Std R" pitchFamily="18" charset="-122"/>
              <a:ea typeface="Adobe 楷体 Std R" pitchFamily="18" charset="-122"/>
            </a:endParaRPr>
          </a:p>
          <a:p>
            <a:pPr lvl="1">
              <a:lnSpc>
                <a:spcPct val="150000"/>
              </a:lnSpc>
            </a:pPr>
            <a:r>
              <a:rPr lang="zh-CN" altLang="en-US" sz="2400" dirty="0" smtClean="0">
                <a:solidFill>
                  <a:srgbClr val="7030A0"/>
                </a:solidFill>
              </a:rPr>
              <a:t>体现全方位能力培养理念</a:t>
            </a:r>
            <a:endParaRPr lang="en-US" altLang="zh-CN" sz="2400" dirty="0" smtClean="0">
              <a:solidFill>
                <a:srgbClr val="7030A0"/>
              </a:solidFill>
            </a:endParaRPr>
          </a:p>
          <a:p>
            <a:pPr lvl="1">
              <a:lnSpc>
                <a:spcPct val="150000"/>
              </a:lnSpc>
            </a:pPr>
            <a:r>
              <a:rPr lang="zh-CN" altLang="en-US" sz="2400" dirty="0" smtClean="0">
                <a:solidFill>
                  <a:srgbClr val="7030A0"/>
                </a:solidFill>
                <a:latin typeface="Times New Roman" pitchFamily="18" charset="0"/>
                <a:cs typeface="Times New Roman" pitchFamily="18" charset="0"/>
              </a:rPr>
              <a:t>注重教学大纲的权威性</a:t>
            </a:r>
            <a:endParaRPr lang="en-US" altLang="zh-CN" sz="2400" dirty="0" smtClean="0">
              <a:solidFill>
                <a:srgbClr val="C00000"/>
              </a:solidFill>
              <a:latin typeface="Times New Roman" pitchFamily="18" charset="0"/>
              <a:cs typeface="Times New Roman" pitchFamily="18" charset="0"/>
            </a:endParaRPr>
          </a:p>
          <a:p>
            <a:pPr>
              <a:buNone/>
            </a:pPr>
            <a:endParaRPr lang="zh-CN" altLang="en-US" dirty="0"/>
          </a:p>
        </p:txBody>
      </p:sp>
      <p:sp>
        <p:nvSpPr>
          <p:cNvPr id="7" name="TextBox 6"/>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别人是这么做的</a:t>
            </a:r>
            <a:endParaRPr lang="zh-CN" altLang="en-US" b="1" dirty="0">
              <a:solidFill>
                <a:schemeClr val="bg1"/>
              </a:solidFill>
              <a:latin typeface="华文彩云" pitchFamily="2" charset="-122"/>
              <a:ea typeface="华文彩云"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2" name="标题 1"/>
          <p:cNvSpPr>
            <a:spLocks noGrp="1"/>
          </p:cNvSpPr>
          <p:nvPr>
            <p:ph type="title"/>
          </p:nvPr>
        </p:nvSpPr>
        <p:spPr>
          <a:xfrm>
            <a:off x="428596" y="785802"/>
            <a:ext cx="8229600" cy="1143000"/>
          </a:xfrm>
        </p:spPr>
        <p:txBody>
          <a:bodyPr>
            <a:normAutofit/>
          </a:bodyPr>
          <a:lstStyle/>
          <a:p>
            <a:r>
              <a:rPr lang="zh-CN" altLang="en-US" sz="3600" dirty="0" smtClean="0">
                <a:solidFill>
                  <a:srgbClr val="7030A0"/>
                </a:solidFill>
              </a:rPr>
              <a:t>（一）体现全方位能力培养理念</a:t>
            </a:r>
            <a:endParaRPr lang="zh-CN" altLang="en-US" dirty="0">
              <a:solidFill>
                <a:srgbClr val="7030A0"/>
              </a:solidFill>
            </a:endParaRPr>
          </a:p>
        </p:txBody>
      </p:sp>
      <p:pic>
        <p:nvPicPr>
          <p:cNvPr id="1026" name="Picture 2"/>
          <p:cNvPicPr>
            <a:picLocks noChangeAspect="1" noChangeArrowheads="1"/>
          </p:cNvPicPr>
          <p:nvPr/>
        </p:nvPicPr>
        <p:blipFill>
          <a:blip r:embed="rId3" cstate="print"/>
          <a:srcRect/>
          <a:stretch>
            <a:fillRect/>
          </a:stretch>
        </p:blipFill>
        <p:spPr bwMode="auto">
          <a:xfrm>
            <a:off x="323529" y="0"/>
            <a:ext cx="2376264" cy="515951"/>
          </a:xfrm>
          <a:prstGeom prst="rect">
            <a:avLst/>
          </a:prstGeom>
          <a:noFill/>
          <a:ln w="9525">
            <a:noFill/>
            <a:miter lim="800000"/>
            <a:headEnd/>
            <a:tailEnd/>
          </a:ln>
        </p:spPr>
      </p:pic>
      <p:sp>
        <p:nvSpPr>
          <p:cNvPr id="5" name="内容占位符 4"/>
          <p:cNvSpPr>
            <a:spLocks noGrp="1"/>
          </p:cNvSpPr>
          <p:nvPr>
            <p:ph idx="1"/>
          </p:nvPr>
        </p:nvSpPr>
        <p:spPr>
          <a:xfrm>
            <a:off x="457200" y="1838518"/>
            <a:ext cx="8229600" cy="3876498"/>
          </a:xfrm>
          <a:ln>
            <a:solidFill>
              <a:schemeClr val="accent1"/>
            </a:solidFill>
          </a:ln>
          <a:effectLst>
            <a:glow rad="101600">
              <a:schemeClr val="accent2">
                <a:satMod val="175000"/>
                <a:alpha val="40000"/>
              </a:schemeClr>
            </a:glow>
          </a:effectLst>
        </p:spPr>
        <p:txBody>
          <a:bodyPr/>
          <a:lstStyle/>
          <a:p>
            <a:pPr>
              <a:buNone/>
            </a:pPr>
            <a:endParaRPr lang="en-US" altLang="zh-CN" b="1" dirty="0" smtClean="0">
              <a:solidFill>
                <a:srgbClr val="0070C0"/>
              </a:solidFill>
              <a:latin typeface="Adobe 楷体 Std R" pitchFamily="18" charset="-122"/>
              <a:ea typeface="Adobe 楷体 Std R" pitchFamily="18" charset="-122"/>
            </a:endParaRPr>
          </a:p>
          <a:p>
            <a:pPr lvl="1"/>
            <a:r>
              <a:rPr kumimoji="0" lang="en-US" altLang="zh-CN" sz="2400" b="1" kern="1200" baseline="0" dirty="0" smtClean="0">
                <a:solidFill>
                  <a:srgbClr val="C00000"/>
                </a:solidFill>
                <a:latin typeface="Times New Roman" pitchFamily="18" charset="0"/>
                <a:cs typeface="Times New Roman" pitchFamily="18" charset="0"/>
              </a:rPr>
              <a:t>Analysis &amp; Decision Making</a:t>
            </a:r>
          </a:p>
          <a:p>
            <a:pPr lvl="1"/>
            <a:r>
              <a:rPr lang="en-US" altLang="zh-CN" b="1" dirty="0" smtClean="0">
                <a:solidFill>
                  <a:srgbClr val="FF0000"/>
                </a:solidFill>
              </a:rPr>
              <a:t>Citizenship,</a:t>
            </a:r>
            <a:r>
              <a:rPr lang="en-US" altLang="zh-CN" b="1" dirty="0" smtClean="0"/>
              <a:t> </a:t>
            </a:r>
            <a:r>
              <a:rPr kumimoji="0" lang="en-US" altLang="zh-CN" sz="2400" b="1" kern="1200" baseline="0" dirty="0" smtClean="0">
                <a:solidFill>
                  <a:srgbClr val="C00000"/>
                </a:solidFill>
                <a:latin typeface="Times New Roman" pitchFamily="18" charset="0"/>
                <a:cs typeface="Times New Roman" pitchFamily="18" charset="0"/>
              </a:rPr>
              <a:t>Sustainability &amp; Global Perspectives</a:t>
            </a:r>
          </a:p>
          <a:p>
            <a:pPr lvl="1"/>
            <a:r>
              <a:rPr kumimoji="0" lang="en-US" altLang="zh-CN" sz="2400" b="1" kern="1200" baseline="0" dirty="0" smtClean="0">
                <a:solidFill>
                  <a:srgbClr val="C00000"/>
                </a:solidFill>
                <a:latin typeface="Times New Roman" pitchFamily="18" charset="0"/>
                <a:cs typeface="Times New Roman" pitchFamily="18" charset="0"/>
              </a:rPr>
              <a:t>Social Interaction</a:t>
            </a:r>
          </a:p>
          <a:p>
            <a:pPr lvl="1"/>
            <a:r>
              <a:rPr kumimoji="0" lang="en-US" altLang="zh-CN" sz="2400" b="1" kern="1200" baseline="0" dirty="0" smtClean="0">
                <a:solidFill>
                  <a:srgbClr val="C00000"/>
                </a:solidFill>
                <a:latin typeface="Times New Roman" pitchFamily="18" charset="0"/>
                <a:cs typeface="Times New Roman" pitchFamily="18" charset="0"/>
              </a:rPr>
              <a:t>Communications</a:t>
            </a:r>
            <a:endParaRPr lang="en-US" altLang="zh-CN" sz="2400" dirty="0" smtClean="0">
              <a:solidFill>
                <a:srgbClr val="C00000"/>
              </a:solidFill>
              <a:latin typeface="Times New Roman" pitchFamily="18" charset="0"/>
              <a:cs typeface="Times New Roman" pitchFamily="18" charset="0"/>
            </a:endParaRPr>
          </a:p>
          <a:p>
            <a:pPr>
              <a:buNone/>
            </a:pPr>
            <a:endParaRPr lang="zh-CN" altLang="en-US" dirty="0"/>
          </a:p>
        </p:txBody>
      </p:sp>
      <p:sp>
        <p:nvSpPr>
          <p:cNvPr id="7" name="TextBox 6"/>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别人是这么做的</a:t>
            </a:r>
            <a:endParaRPr lang="zh-CN" altLang="en-US" b="1" dirty="0">
              <a:solidFill>
                <a:schemeClr val="bg1"/>
              </a:solidFill>
              <a:latin typeface="华文彩云" pitchFamily="2" charset="-122"/>
              <a:ea typeface="华文彩云"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7" name="TextBox 6"/>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别人是这么做的</a:t>
            </a:r>
            <a:endParaRPr lang="zh-CN" altLang="en-US" b="1" dirty="0">
              <a:solidFill>
                <a:schemeClr val="bg1"/>
              </a:solidFill>
              <a:latin typeface="华文彩云" pitchFamily="2" charset="-122"/>
              <a:ea typeface="华文彩云" pitchFamily="2" charset="-122"/>
            </a:endParaRPr>
          </a:p>
        </p:txBody>
      </p:sp>
      <p:graphicFrame>
        <p:nvGraphicFramePr>
          <p:cNvPr id="4" name="内容占位符 3"/>
          <p:cNvGraphicFramePr>
            <a:graphicFrameLocks noGrp="1"/>
          </p:cNvGraphicFramePr>
          <p:nvPr>
            <p:ph idx="1"/>
          </p:nvPr>
        </p:nvGraphicFramePr>
        <p:xfrm>
          <a:off x="214282" y="1428736"/>
          <a:ext cx="8229600" cy="4525962"/>
        </p:xfrm>
        <a:graphic>
          <a:graphicData uri="http://schemas.openxmlformats.org/drawingml/2006/chart">
            <c:chart xmlns:c="http://schemas.openxmlformats.org/drawingml/2006/chart" xmlns:r="http://schemas.openxmlformats.org/officeDocument/2006/relationships" r:id="rId3"/>
          </a:graphicData>
        </a:graphic>
      </p:graphicFrame>
      <p:sp>
        <p:nvSpPr>
          <p:cNvPr id="3" name="标题 2"/>
          <p:cNvSpPr>
            <a:spLocks noGrp="1"/>
          </p:cNvSpPr>
          <p:nvPr>
            <p:ph type="title"/>
          </p:nvPr>
        </p:nvSpPr>
        <p:spPr>
          <a:xfrm>
            <a:off x="457200" y="274638"/>
            <a:ext cx="8229600" cy="1011222"/>
          </a:xfrm>
        </p:spPr>
        <p:txBody>
          <a:bodyPr>
            <a:normAutofit/>
          </a:bodyPr>
          <a:lstStyle/>
          <a:p>
            <a:r>
              <a:rPr lang="zh-CN" altLang="en-US" sz="2700" b="0" dirty="0" smtClean="0">
                <a:solidFill>
                  <a:srgbClr val="0070C0"/>
                </a:solidFill>
                <a:latin typeface="Adobe 楷体 Std R" pitchFamily="18" charset="-122"/>
                <a:ea typeface="Adobe 楷体 Std R" pitchFamily="18" charset="-122"/>
                <a:cs typeface="+mn-cs"/>
              </a:rPr>
              <a:t>教学大纲的能力构成图解：</a:t>
            </a:r>
            <a:endParaRPr lang="zh-CN" altLang="en-US" sz="2700" b="0" dirty="0">
              <a:solidFill>
                <a:srgbClr val="0070C0"/>
              </a:solidFill>
              <a:latin typeface="Adobe 楷体 Std R" pitchFamily="18" charset="-122"/>
              <a:ea typeface="Adobe 楷体 Std R" pitchFamily="18" charset="-122"/>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6" name="TextBox 5"/>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别人是这么做的</a:t>
            </a:r>
            <a:endParaRPr lang="zh-CN" altLang="en-US" b="1" dirty="0">
              <a:solidFill>
                <a:schemeClr val="bg1"/>
              </a:solidFill>
              <a:latin typeface="华文彩云" pitchFamily="2" charset="-122"/>
              <a:ea typeface="华文彩云" pitchFamily="2" charset="-122"/>
            </a:endParaRPr>
          </a:p>
        </p:txBody>
      </p:sp>
      <p:sp>
        <p:nvSpPr>
          <p:cNvPr id="3" name="标题 2"/>
          <p:cNvSpPr>
            <a:spLocks noGrp="1"/>
          </p:cNvSpPr>
          <p:nvPr>
            <p:ph type="title"/>
          </p:nvPr>
        </p:nvSpPr>
        <p:spPr/>
        <p:txBody>
          <a:bodyPr>
            <a:normAutofit/>
          </a:bodyPr>
          <a:lstStyle/>
          <a:p>
            <a:pPr lvl="1" algn="l" rtl="0">
              <a:spcBef>
                <a:spcPct val="0"/>
              </a:spcBef>
            </a:pPr>
            <a:r>
              <a:rPr lang="zh-CN" altLang="en-US" sz="2700" b="1" kern="1200" dirty="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t>能力构成</a:t>
            </a:r>
            <a:r>
              <a:rPr lang="zh-CN" altLang="en-US"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t>详解：</a:t>
            </a:r>
            <a:endParaRPr lang="zh-CN" altLang="en-US" sz="2700" b="1" kern="1200" dirty="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endParaRPr>
          </a:p>
        </p:txBody>
      </p:sp>
      <p:pic>
        <p:nvPicPr>
          <p:cNvPr id="4" name="Picture 2"/>
          <p:cNvPicPr>
            <a:picLocks noGrp="1" noChangeAspect="1" noChangeArrowheads="1"/>
          </p:cNvPicPr>
          <p:nvPr>
            <p:ph idx="1"/>
          </p:nvPr>
        </p:nvPicPr>
        <p:blipFill>
          <a:blip r:embed="rId3" cstate="print"/>
          <a:srcRect/>
          <a:stretch>
            <a:fillRect/>
          </a:stretch>
        </p:blipFill>
        <p:spPr bwMode="auto">
          <a:xfrm>
            <a:off x="500034" y="2000240"/>
            <a:ext cx="8178702" cy="30701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6" name="TextBox 5"/>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别人是这么做的</a:t>
            </a:r>
            <a:endParaRPr lang="zh-CN" altLang="en-US" b="1" dirty="0">
              <a:solidFill>
                <a:schemeClr val="bg1"/>
              </a:solidFill>
              <a:latin typeface="华文彩云" pitchFamily="2" charset="-122"/>
              <a:ea typeface="华文彩云" pitchFamily="2" charset="-122"/>
            </a:endParaRPr>
          </a:p>
        </p:txBody>
      </p:sp>
      <p:pic>
        <p:nvPicPr>
          <p:cNvPr id="15362" name="Picture 2"/>
          <p:cNvPicPr>
            <a:picLocks noGrp="1" noChangeAspect="1" noChangeArrowheads="1"/>
          </p:cNvPicPr>
          <p:nvPr>
            <p:ph idx="1"/>
          </p:nvPr>
        </p:nvPicPr>
        <p:blipFill>
          <a:blip r:embed="rId3" cstate="print"/>
          <a:srcRect/>
          <a:stretch>
            <a:fillRect/>
          </a:stretch>
        </p:blipFill>
        <p:spPr bwMode="auto">
          <a:xfrm>
            <a:off x="1285852" y="1357298"/>
            <a:ext cx="7143800" cy="4744561"/>
          </a:xfrm>
          <a:prstGeom prst="rect">
            <a:avLst/>
          </a:prstGeom>
          <a:noFill/>
          <a:ln w="9525">
            <a:noFill/>
            <a:miter lim="800000"/>
            <a:headEnd/>
            <a:tailEnd/>
          </a:ln>
        </p:spPr>
      </p:pic>
      <p:sp>
        <p:nvSpPr>
          <p:cNvPr id="4" name="标题 2"/>
          <p:cNvSpPr>
            <a:spLocks noGrp="1"/>
          </p:cNvSpPr>
          <p:nvPr>
            <p:ph type="title"/>
          </p:nvPr>
        </p:nvSpPr>
        <p:spPr>
          <a:xfrm>
            <a:off x="285720" y="285728"/>
            <a:ext cx="8229600" cy="1143000"/>
          </a:xfrm>
        </p:spPr>
        <p:txBody>
          <a:bodyPr>
            <a:normAutofit fontScale="90000"/>
          </a:bodyPr>
          <a:lstStyle/>
          <a:p>
            <a:pPr lvl="1" algn="l" rtl="0">
              <a:spcBef>
                <a:spcPct val="0"/>
              </a:spcBef>
            </a:pPr>
            <a:r>
              <a:rPr lang="zh-CN" altLang="en-US"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t>能力</a:t>
            </a:r>
            <a:r>
              <a:rPr lang="en-US" altLang="zh-CN"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t/>
            </a:r>
            <a:br>
              <a:rPr lang="en-US" altLang="zh-CN"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br>
            <a:r>
              <a:rPr lang="zh-CN" altLang="en-US"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t>构成</a:t>
            </a:r>
            <a:r>
              <a:rPr lang="en-US" altLang="zh-CN"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t/>
            </a:r>
            <a:br>
              <a:rPr lang="en-US" altLang="zh-CN"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br>
            <a:r>
              <a:rPr lang="zh-CN" altLang="en-US" sz="2700" b="1" kern="1200" dirty="0" smtClean="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rPr>
              <a:t>详解：</a:t>
            </a:r>
            <a:endParaRPr lang="zh-CN" altLang="en-US" sz="2700" b="1" kern="1200" dirty="0">
              <a:solidFill>
                <a:srgbClr val="0070C0"/>
              </a:solidFill>
              <a:effectLst>
                <a:outerShdw blurRad="31750" dist="25400" dir="5400000" algn="tl" rotWithShape="0">
                  <a:srgbClr val="000000">
                    <a:alpha val="25000"/>
                  </a:srgbClr>
                </a:outerShdw>
              </a:effectLst>
              <a:latin typeface="Adobe 楷体 Std R" pitchFamily="18" charset="-122"/>
              <a:ea typeface="Adobe 楷体 Std R" pitchFamily="18" charset="-122"/>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6" name="TextBox 5"/>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别人是这么做的</a:t>
            </a:r>
            <a:endParaRPr lang="zh-CN" altLang="en-US" b="1" dirty="0">
              <a:solidFill>
                <a:schemeClr val="bg1"/>
              </a:solidFill>
              <a:latin typeface="华文彩云" pitchFamily="2" charset="-122"/>
              <a:ea typeface="华文彩云" pitchFamily="2" charset="-122"/>
            </a:endParaRPr>
          </a:p>
        </p:txBody>
      </p:sp>
      <p:sp>
        <p:nvSpPr>
          <p:cNvPr id="2" name="内容占位符 1"/>
          <p:cNvSpPr>
            <a:spLocks noGrp="1"/>
          </p:cNvSpPr>
          <p:nvPr>
            <p:ph idx="1"/>
          </p:nvPr>
        </p:nvSpPr>
        <p:spPr>
          <a:xfrm>
            <a:off x="395536" y="1571612"/>
            <a:ext cx="8291264" cy="4643470"/>
          </a:xfrm>
        </p:spPr>
        <p:txBody>
          <a:bodyPr>
            <a:normAutofit fontScale="92500"/>
          </a:bodyPr>
          <a:lstStyle/>
          <a:p>
            <a:r>
              <a:rPr lang="en-US" altLang="zh-CN" sz="2400" b="1" dirty="0" smtClean="0">
                <a:solidFill>
                  <a:srgbClr val="0070C0"/>
                </a:solidFill>
                <a:latin typeface="Times New Roman" pitchFamily="18" charset="0"/>
                <a:ea typeface="华文新魏" pitchFamily="2" charset="-122"/>
                <a:cs typeface="Times New Roman" pitchFamily="18" charset="0"/>
              </a:rPr>
              <a:t>Describe the various Canadian and American financial markets and indices</a:t>
            </a:r>
          </a:p>
          <a:p>
            <a:r>
              <a:rPr lang="en-US" altLang="zh-CN" sz="2400" b="1" dirty="0" smtClean="0">
                <a:solidFill>
                  <a:srgbClr val="0070C0"/>
                </a:solidFill>
                <a:latin typeface="Times New Roman" pitchFamily="18" charset="0"/>
                <a:ea typeface="华文新魏" pitchFamily="2" charset="-122"/>
                <a:cs typeface="Times New Roman" pitchFamily="18" charset="0"/>
              </a:rPr>
              <a:t>Describe the Canadian financial system and the different sources of financing</a:t>
            </a:r>
          </a:p>
          <a:p>
            <a:r>
              <a:rPr lang="en-US" altLang="zh-CN" sz="2400" b="1" dirty="0" smtClean="0">
                <a:solidFill>
                  <a:srgbClr val="0070C0"/>
                </a:solidFill>
                <a:latin typeface="Times New Roman" pitchFamily="18" charset="0"/>
                <a:ea typeface="华文新魏" pitchFamily="2" charset="-122"/>
                <a:cs typeface="Times New Roman" pitchFamily="18" charset="0"/>
              </a:rPr>
              <a:t>Identify and describe International Stock Exchanges and indices</a:t>
            </a:r>
          </a:p>
          <a:p>
            <a:r>
              <a:rPr lang="en-US" altLang="zh-CN" sz="2400" b="1" dirty="0" smtClean="0">
                <a:solidFill>
                  <a:srgbClr val="0070C0"/>
                </a:solidFill>
                <a:latin typeface="Times New Roman" pitchFamily="18" charset="0"/>
                <a:ea typeface="华文新魏" pitchFamily="2" charset="-122"/>
                <a:cs typeface="Times New Roman" pitchFamily="18" charset="0"/>
              </a:rPr>
              <a:t>Describe various economic indicators and use them to assess performance of investments</a:t>
            </a:r>
          </a:p>
          <a:p>
            <a:r>
              <a:rPr lang="en-US" altLang="zh-CN" sz="2400" b="1" dirty="0" smtClean="0">
                <a:solidFill>
                  <a:srgbClr val="FF0000"/>
                </a:solidFill>
                <a:latin typeface="Times New Roman" pitchFamily="18" charset="0"/>
                <a:cs typeface="Times New Roman" pitchFamily="18" charset="0"/>
              </a:rPr>
              <a:t>Understand business ethics, corporate social responsibility and corporate governance</a:t>
            </a:r>
          </a:p>
          <a:p>
            <a:r>
              <a:rPr lang="en-US" altLang="zh-CN" sz="2400" b="1" dirty="0" smtClean="0">
                <a:solidFill>
                  <a:srgbClr val="0070C0"/>
                </a:solidFill>
                <a:latin typeface="Times New Roman" pitchFamily="18" charset="0"/>
                <a:ea typeface="华文新魏" pitchFamily="2" charset="-122"/>
                <a:cs typeface="Times New Roman" pitchFamily="18" charset="0"/>
              </a:rPr>
              <a:t>Apply financial theories to current financial affairs</a:t>
            </a:r>
          </a:p>
          <a:p>
            <a:r>
              <a:rPr lang="en-US" altLang="zh-CN" sz="2400" b="1" dirty="0" smtClean="0">
                <a:solidFill>
                  <a:srgbClr val="0070C0"/>
                </a:solidFill>
                <a:latin typeface="Times New Roman" pitchFamily="18" charset="0"/>
                <a:ea typeface="华文新魏" pitchFamily="2" charset="-122"/>
                <a:cs typeface="Times New Roman" pitchFamily="18" charset="0"/>
              </a:rPr>
              <a:t>Integrate social and global perspectives into business analysis and decision--‐making</a:t>
            </a:r>
          </a:p>
          <a:p>
            <a:endParaRPr lang="zh-CN" altLang="en-US" dirty="0"/>
          </a:p>
        </p:txBody>
      </p:sp>
      <p:sp>
        <p:nvSpPr>
          <p:cNvPr id="3" name="标题 2"/>
          <p:cNvSpPr>
            <a:spLocks noGrp="1"/>
          </p:cNvSpPr>
          <p:nvPr>
            <p:ph type="title"/>
          </p:nvPr>
        </p:nvSpPr>
        <p:spPr>
          <a:xfrm>
            <a:off x="285720" y="928670"/>
            <a:ext cx="8229600" cy="1143000"/>
          </a:xfrm>
        </p:spPr>
        <p:txBody>
          <a:bodyPr/>
          <a:lstStyle/>
          <a:p>
            <a:pPr lvl="1" algn="l" rtl="0">
              <a:spcBef>
                <a:spcPct val="0"/>
              </a:spcBef>
            </a:pPr>
            <a:r>
              <a:rPr lang="en-US" altLang="zh-CN" sz="2400" b="1" kern="1200" dirty="0">
                <a:solidFill>
                  <a:srgbClr val="0070C0"/>
                </a:solidFill>
              </a:rPr>
              <a:t>Citizenship, Sustainability &amp; Global Perspectives</a:t>
            </a:r>
            <a:r>
              <a:rPr lang="en-US" altLang="zh-CN" sz="2400" b="1" kern="1200" dirty="0">
                <a:solidFill>
                  <a:schemeClr val="tx1"/>
                </a:solidFill>
              </a:rPr>
              <a:t/>
            </a:r>
            <a:br>
              <a:rPr lang="en-US" altLang="zh-CN" sz="2400" b="1" kern="1200" dirty="0">
                <a:solidFill>
                  <a:schemeClr val="tx1"/>
                </a:solidFill>
              </a:rPr>
            </a:br>
            <a:endParaRPr lang="zh-CN" altLang="en-US" dirty="0"/>
          </a:p>
        </p:txBody>
      </p:sp>
      <p:sp>
        <p:nvSpPr>
          <p:cNvPr id="4" name="标题 2"/>
          <p:cNvSpPr txBox="1">
            <a:spLocks/>
          </p:cNvSpPr>
          <p:nvPr/>
        </p:nvSpPr>
        <p:spPr>
          <a:xfrm>
            <a:off x="428596" y="0"/>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1" indent="0" algn="l" defTabSz="914400" rtl="0" eaLnBrk="1" fontAlgn="auto" latinLnBrk="0" hangingPunct="1">
              <a:lnSpc>
                <a:spcPct val="100000"/>
              </a:lnSpc>
              <a:spcBef>
                <a:spcPct val="0"/>
              </a:spcBef>
              <a:spcAft>
                <a:spcPts val="0"/>
              </a:spcAft>
              <a:buClrTx/>
              <a:buSzTx/>
              <a:buFontTx/>
              <a:buNone/>
              <a:tabLst/>
              <a:defRPr/>
            </a:pPr>
            <a:r>
              <a:rPr kumimoji="0" lang="zh-CN" altLang="en-US" sz="2700" b="1" i="0" u="none" strike="noStrike" kern="1200" cap="none" spc="0" normalizeH="0" baseline="0" noProof="0" dirty="0" smtClean="0">
                <a:ln>
                  <a:noFill/>
                </a:ln>
                <a:solidFill>
                  <a:srgbClr val="0070C0"/>
                </a:solidFill>
                <a:effectLst>
                  <a:outerShdw blurRad="31750" dist="25400" dir="5400000" algn="tl" rotWithShape="0">
                    <a:srgbClr val="000000">
                      <a:alpha val="25000"/>
                    </a:srgbClr>
                  </a:outerShdw>
                </a:effectLst>
                <a:uLnTx/>
                <a:uFillTx/>
                <a:latin typeface="Adobe 楷体 Std R" pitchFamily="18" charset="-122"/>
                <a:ea typeface="Adobe 楷体 Std R" pitchFamily="18" charset="-122"/>
                <a:cs typeface="+mn-cs"/>
              </a:rPr>
              <a:t>能力构成详解：</a:t>
            </a:r>
            <a:endParaRPr kumimoji="0" lang="en-US" altLang="zh-CN" sz="2700" b="1" i="0" u="none" strike="noStrike" kern="1200" cap="none" spc="0" normalizeH="0" baseline="0" noProof="0" dirty="0" smtClean="0">
              <a:ln>
                <a:noFill/>
              </a:ln>
              <a:solidFill>
                <a:srgbClr val="0070C0"/>
              </a:solidFill>
              <a:effectLst>
                <a:outerShdw blurRad="31750" dist="25400" dir="5400000" algn="tl" rotWithShape="0">
                  <a:srgbClr val="000000">
                    <a:alpha val="25000"/>
                  </a:srgbClr>
                </a:outerShdw>
              </a:effectLst>
              <a:uLnTx/>
              <a:uFillTx/>
              <a:latin typeface="Adobe 楷体 Std R" pitchFamily="18" charset="-122"/>
              <a:ea typeface="Adobe 楷体 Std R" pitchFamily="18" charset="-122"/>
              <a:cs typeface="+mn-cs"/>
            </a:endParaRPr>
          </a:p>
          <a:p>
            <a:pPr marL="0" marR="0" lvl="1" indent="0" algn="l" defTabSz="914400" rtl="0" eaLnBrk="1" fontAlgn="auto" latinLnBrk="0" hangingPunct="1">
              <a:lnSpc>
                <a:spcPct val="100000"/>
              </a:lnSpc>
              <a:spcBef>
                <a:spcPct val="0"/>
              </a:spcBef>
              <a:spcAft>
                <a:spcPts val="0"/>
              </a:spcAft>
              <a:buClrTx/>
              <a:buSzTx/>
              <a:buFontTx/>
              <a:buNone/>
              <a:tabLst/>
              <a:defRPr/>
            </a:pPr>
            <a:endParaRPr kumimoji="0" lang="zh-CN" altLang="en-US" sz="2700" b="1" i="0" u="none" strike="noStrike" kern="1200" cap="none" spc="0" normalizeH="0" baseline="0" noProof="0" dirty="0">
              <a:ln>
                <a:noFill/>
              </a:ln>
              <a:solidFill>
                <a:srgbClr val="0070C0"/>
              </a:solidFill>
              <a:effectLst>
                <a:outerShdw blurRad="31750" dist="25400" dir="5400000" algn="tl" rotWithShape="0">
                  <a:srgbClr val="000000">
                    <a:alpha val="25000"/>
                  </a:srgbClr>
                </a:outerShdw>
              </a:effectLst>
              <a:uLnTx/>
              <a:uFillTx/>
              <a:latin typeface="Adobe 楷体 Std R" pitchFamily="18" charset="-122"/>
              <a:ea typeface="Adobe 楷体 Std R" pitchFamily="18" charset="-122"/>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6429388" y="0"/>
            <a:ext cx="2714612" cy="2886167"/>
          </a:xfrm>
          <a:prstGeom prst="rect">
            <a:avLst/>
          </a:prstGeom>
          <a:noFill/>
          <a:ln w="9525">
            <a:noFill/>
            <a:miter lim="800000"/>
            <a:headEnd/>
            <a:tailEnd/>
          </a:ln>
        </p:spPr>
      </p:pic>
      <p:sp>
        <p:nvSpPr>
          <p:cNvPr id="2" name="标题 1"/>
          <p:cNvSpPr>
            <a:spLocks noGrp="1"/>
          </p:cNvSpPr>
          <p:nvPr>
            <p:ph type="title"/>
          </p:nvPr>
        </p:nvSpPr>
        <p:spPr>
          <a:xfrm>
            <a:off x="428596" y="785802"/>
            <a:ext cx="8229600" cy="1143000"/>
          </a:xfrm>
        </p:spPr>
        <p:txBody>
          <a:bodyPr>
            <a:normAutofit/>
          </a:bodyPr>
          <a:lstStyle/>
          <a:p>
            <a:r>
              <a:rPr lang="zh-CN" altLang="en-US" sz="3600" dirty="0" smtClean="0">
                <a:solidFill>
                  <a:srgbClr val="7030A0"/>
                </a:solidFill>
              </a:rPr>
              <a:t>（二）重视教学大纲权威性</a:t>
            </a:r>
            <a:endParaRPr lang="zh-CN" altLang="en-US" dirty="0">
              <a:solidFill>
                <a:srgbClr val="7030A0"/>
              </a:solidFill>
            </a:endParaRPr>
          </a:p>
        </p:txBody>
      </p:sp>
      <p:pic>
        <p:nvPicPr>
          <p:cNvPr id="1026" name="Picture 2"/>
          <p:cNvPicPr>
            <a:picLocks noChangeAspect="1" noChangeArrowheads="1"/>
          </p:cNvPicPr>
          <p:nvPr/>
        </p:nvPicPr>
        <p:blipFill>
          <a:blip r:embed="rId3" cstate="print"/>
          <a:srcRect/>
          <a:stretch>
            <a:fillRect/>
          </a:stretch>
        </p:blipFill>
        <p:spPr bwMode="auto">
          <a:xfrm>
            <a:off x="323529" y="0"/>
            <a:ext cx="2376264" cy="515951"/>
          </a:xfrm>
          <a:prstGeom prst="rect">
            <a:avLst/>
          </a:prstGeom>
          <a:noFill/>
          <a:ln w="9525">
            <a:noFill/>
            <a:miter lim="800000"/>
            <a:headEnd/>
            <a:tailEnd/>
          </a:ln>
        </p:spPr>
      </p:pic>
      <p:sp>
        <p:nvSpPr>
          <p:cNvPr id="5" name="内容占位符 4"/>
          <p:cNvSpPr>
            <a:spLocks noGrp="1"/>
          </p:cNvSpPr>
          <p:nvPr>
            <p:ph idx="1"/>
          </p:nvPr>
        </p:nvSpPr>
        <p:spPr>
          <a:xfrm>
            <a:off x="457200" y="1838518"/>
            <a:ext cx="8229600" cy="3876498"/>
          </a:xfrm>
          <a:effectLst>
            <a:glow rad="139700">
              <a:schemeClr val="accent4">
                <a:satMod val="175000"/>
                <a:alpha val="40000"/>
              </a:schemeClr>
            </a:glow>
            <a:outerShdw blurRad="50800" dist="38100" dir="18900000" algn="bl" rotWithShape="0">
              <a:prstClr val="black">
                <a:alpha val="40000"/>
              </a:prstClr>
            </a:outerShdw>
            <a:reflection blurRad="6350" stA="52000" endA="300" endPos="35000" dir="5400000" sy="-100000" algn="bl" rotWithShape="0"/>
          </a:effectLst>
          <a:scene3d>
            <a:camera prst="orthographicFront"/>
            <a:lightRig rig="threePt" dir="t"/>
          </a:scene3d>
          <a:sp3d>
            <a:bevelT prst="angle"/>
          </a:sp3d>
        </p:spPr>
        <p:txBody>
          <a:bodyPr/>
          <a:lstStyle/>
          <a:p>
            <a:pPr>
              <a:buNone/>
            </a:pPr>
            <a:endParaRPr lang="en-US" altLang="zh-CN" b="1" dirty="0" smtClean="0">
              <a:solidFill>
                <a:srgbClr val="0070C0"/>
              </a:solidFill>
              <a:latin typeface="Adobe 楷体 Std R" pitchFamily="18" charset="-122"/>
              <a:ea typeface="Adobe 楷体 Std R" pitchFamily="18" charset="-122"/>
            </a:endParaRPr>
          </a:p>
          <a:p>
            <a:pPr lvl="1"/>
            <a:r>
              <a:rPr lang="zh-CN" altLang="en-US" sz="2400" dirty="0" smtClean="0">
                <a:solidFill>
                  <a:srgbClr val="7030A0"/>
                </a:solidFill>
                <a:latin typeface="Times New Roman" pitchFamily="18" charset="0"/>
                <a:cs typeface="Times New Roman" pitchFamily="18" charset="0"/>
              </a:rPr>
              <a:t>统一模板 </a:t>
            </a:r>
            <a:endParaRPr lang="en-US" altLang="zh-CN" sz="2400" dirty="0" smtClean="0">
              <a:solidFill>
                <a:srgbClr val="7030A0"/>
              </a:solidFill>
              <a:latin typeface="Times New Roman" pitchFamily="18" charset="0"/>
              <a:cs typeface="Times New Roman" pitchFamily="18" charset="0"/>
            </a:endParaRPr>
          </a:p>
          <a:p>
            <a:pPr lvl="1"/>
            <a:r>
              <a:rPr lang="zh-CN" altLang="en-US" sz="2400" dirty="0" smtClean="0">
                <a:solidFill>
                  <a:srgbClr val="7030A0"/>
                </a:solidFill>
                <a:latin typeface="Times New Roman" pitchFamily="18" charset="0"/>
                <a:cs typeface="Times New Roman" pitchFamily="18" charset="0"/>
              </a:rPr>
              <a:t>不得擅自改动</a:t>
            </a:r>
            <a:endParaRPr lang="en-US" altLang="zh-CN" sz="2400" dirty="0" smtClean="0">
              <a:solidFill>
                <a:srgbClr val="7030A0"/>
              </a:solidFill>
              <a:latin typeface="Times New Roman" pitchFamily="18" charset="0"/>
              <a:cs typeface="Times New Roman" pitchFamily="18" charset="0"/>
            </a:endParaRPr>
          </a:p>
          <a:p>
            <a:pPr lvl="2"/>
            <a:r>
              <a:rPr lang="zh-CN" altLang="en-US" sz="2200" dirty="0" smtClean="0">
                <a:solidFill>
                  <a:srgbClr val="7030A0"/>
                </a:solidFill>
                <a:latin typeface="Times New Roman" pitchFamily="18" charset="0"/>
                <a:cs typeface="Times New Roman" pitchFamily="18" charset="0"/>
              </a:rPr>
              <a:t>经过</a:t>
            </a:r>
            <a:r>
              <a:rPr lang="en-US" altLang="zh-CN" sz="2200" dirty="0" smtClean="0">
                <a:solidFill>
                  <a:srgbClr val="7030A0"/>
                </a:solidFill>
                <a:latin typeface="Times New Roman" pitchFamily="18" charset="0"/>
                <a:cs typeface="Times New Roman" pitchFamily="18" charset="0"/>
              </a:rPr>
              <a:t>5</a:t>
            </a:r>
            <a:r>
              <a:rPr lang="zh-CN" altLang="en-US" sz="2200" dirty="0" smtClean="0">
                <a:solidFill>
                  <a:srgbClr val="7030A0"/>
                </a:solidFill>
                <a:latin typeface="Times New Roman" pitchFamily="18" charset="0"/>
                <a:cs typeface="Times New Roman" pitchFamily="18" charset="0"/>
              </a:rPr>
              <a:t>个委员会同意</a:t>
            </a:r>
            <a:endParaRPr lang="en-US" altLang="zh-CN" sz="2200" dirty="0" smtClean="0">
              <a:solidFill>
                <a:srgbClr val="7030A0"/>
              </a:solidFill>
              <a:latin typeface="Times New Roman" pitchFamily="18" charset="0"/>
              <a:cs typeface="Times New Roman" pitchFamily="18" charset="0"/>
            </a:endParaRPr>
          </a:p>
          <a:p>
            <a:pPr lvl="1"/>
            <a:endParaRPr lang="en-US" altLang="zh-CN" sz="2400" dirty="0" smtClean="0">
              <a:solidFill>
                <a:srgbClr val="C00000"/>
              </a:solidFill>
              <a:latin typeface="Times New Roman" pitchFamily="18" charset="0"/>
              <a:cs typeface="Times New Roman" pitchFamily="18" charset="0"/>
            </a:endParaRPr>
          </a:p>
          <a:p>
            <a:pPr>
              <a:buNone/>
            </a:pPr>
            <a:endParaRPr lang="zh-CN" altLang="en-US" dirty="0"/>
          </a:p>
        </p:txBody>
      </p:sp>
      <p:sp>
        <p:nvSpPr>
          <p:cNvPr id="7" name="TextBox 6"/>
          <p:cNvSpPr txBox="1"/>
          <p:nvPr/>
        </p:nvSpPr>
        <p:spPr>
          <a:xfrm>
            <a:off x="6715140" y="714356"/>
            <a:ext cx="1857388" cy="369332"/>
          </a:xfrm>
          <a:prstGeom prst="rect">
            <a:avLst/>
          </a:prstGeom>
          <a:noFill/>
        </p:spPr>
        <p:txBody>
          <a:bodyPr wrap="square" rtlCol="0">
            <a:spAutoFit/>
          </a:bodyPr>
          <a:lstStyle/>
          <a:p>
            <a:r>
              <a:rPr lang="zh-CN" altLang="en-US" b="1" dirty="0" smtClean="0">
                <a:solidFill>
                  <a:schemeClr val="bg1"/>
                </a:solidFill>
                <a:latin typeface="华文彩云" pitchFamily="2" charset="-122"/>
                <a:ea typeface="华文彩云" pitchFamily="2" charset="-122"/>
              </a:rPr>
              <a:t>别人是这么做的</a:t>
            </a:r>
            <a:endParaRPr lang="zh-CN" altLang="en-US" b="1" dirty="0">
              <a:solidFill>
                <a:schemeClr val="bg1"/>
              </a:solidFill>
              <a:latin typeface="华文彩云" pitchFamily="2" charset="-122"/>
              <a:ea typeface="华文彩云" pitchFamily="2" charset="-122"/>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TotalTime>
  <Words>338</Words>
  <Application>Microsoft Office PowerPoint</Application>
  <PresentationFormat>全屏显示(4:3)</PresentationFormat>
  <Paragraphs>61</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聚合</vt:lpstr>
      <vt:lpstr> 加拿大教学法进修 —教学大纲学习体会</vt:lpstr>
      <vt:lpstr>一、教学大纲改革起因</vt:lpstr>
      <vt:lpstr>二、教学大纲内容</vt:lpstr>
      <vt:lpstr>（一）体现全方位能力培养理念</vt:lpstr>
      <vt:lpstr>教学大纲的能力构成图解：</vt:lpstr>
      <vt:lpstr>能力构成详解：</vt:lpstr>
      <vt:lpstr>能力 构成 详解：</vt:lpstr>
      <vt:lpstr>Citizenship, Sustainability &amp; Global Perspectives </vt:lpstr>
      <vt:lpstr>（二）重视教学大纲权威性</vt:lpstr>
      <vt:lpstr>三、启示</vt:lpstr>
      <vt:lpstr>幻灯片 11</vt:lpstr>
      <vt:lpstr>幻灯片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shen</dc:creator>
  <cp:lastModifiedBy>Zhaoran</cp:lastModifiedBy>
  <cp:revision>10</cp:revision>
  <dcterms:created xsi:type="dcterms:W3CDTF">2015-09-02T07:03:04Z</dcterms:created>
  <dcterms:modified xsi:type="dcterms:W3CDTF">2015-09-08T06:26:43Z</dcterms:modified>
</cp:coreProperties>
</file>