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C6A482-E534-4FD5-94FB-7B46CC15BED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550483D-7FBD-4600-B513-C54831A4D746}">
      <dgm:prSet custT="1"/>
      <dgm:spPr/>
      <dgm:t>
        <a:bodyPr/>
        <a:lstStyle/>
        <a:p>
          <a:pPr rtl="0"/>
          <a:r>
            <a:rPr lang="zh-CN" sz="1800" dirty="0" smtClean="0"/>
            <a:t>学生选择带有</a:t>
          </a:r>
          <a:r>
            <a:rPr lang="en-US" sz="1800" dirty="0" smtClean="0"/>
            <a:t>Co-Op</a:t>
          </a:r>
          <a:r>
            <a:rPr lang="zh-CN" sz="1800" dirty="0" smtClean="0"/>
            <a:t>项目的专业</a:t>
          </a:r>
          <a:endParaRPr lang="zh-CN" sz="1800" dirty="0"/>
        </a:p>
      </dgm:t>
    </dgm:pt>
    <dgm:pt modelId="{09284315-8158-414B-A6FC-599D588E7E74}" type="parTrans" cxnId="{B7F597E3-0981-47A7-86FB-CF7067B3F1AE}">
      <dgm:prSet/>
      <dgm:spPr/>
      <dgm:t>
        <a:bodyPr/>
        <a:lstStyle/>
        <a:p>
          <a:endParaRPr lang="zh-CN" altLang="en-US"/>
        </a:p>
      </dgm:t>
    </dgm:pt>
    <dgm:pt modelId="{7C12660E-F566-46EB-B52F-E11F2D8E1AA8}" type="sibTrans" cxnId="{B7F597E3-0981-47A7-86FB-CF7067B3F1AE}">
      <dgm:prSet/>
      <dgm:spPr/>
      <dgm:t>
        <a:bodyPr/>
        <a:lstStyle/>
        <a:p>
          <a:endParaRPr lang="zh-CN" altLang="en-US"/>
        </a:p>
      </dgm:t>
    </dgm:pt>
    <dgm:pt modelId="{8C1C0933-BB8D-476B-87BC-66A7229BE1E4}" type="pres">
      <dgm:prSet presAssocID="{36C6A482-E534-4FD5-94FB-7B46CC15BED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D022FC9-AB68-43EB-9FE1-29765CA72241}" type="pres">
      <dgm:prSet presAssocID="{36C6A482-E534-4FD5-94FB-7B46CC15BEDE}" presName="arrow" presStyleLbl="bgShp" presStyleIdx="0" presStyleCnt="1" custScaleX="108319" custLinFactNeighborX="-1846" custLinFactNeighborY="-11125"/>
      <dgm:spPr/>
    </dgm:pt>
    <dgm:pt modelId="{D6075B43-D54E-4359-A02D-AF900DB27106}" type="pres">
      <dgm:prSet presAssocID="{36C6A482-E534-4FD5-94FB-7B46CC15BEDE}" presName="linearProcess" presStyleCnt="0"/>
      <dgm:spPr/>
    </dgm:pt>
    <dgm:pt modelId="{7B6BBC6D-01C9-4A72-BF23-242216416D2C}" type="pres">
      <dgm:prSet presAssocID="{5550483D-7FBD-4600-B513-C54831A4D746}" presName="textNode" presStyleLbl="node1" presStyleIdx="0" presStyleCnt="1" custScaleX="77072" custLinFactNeighborX="-8300" custLinFactNeighborY="403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3E8F358-2E80-4DBC-A73A-3D8988321018}" type="presOf" srcId="{36C6A482-E534-4FD5-94FB-7B46CC15BEDE}" destId="{8C1C0933-BB8D-476B-87BC-66A7229BE1E4}" srcOrd="0" destOrd="0" presId="urn:microsoft.com/office/officeart/2005/8/layout/hProcess9"/>
    <dgm:cxn modelId="{B7F597E3-0981-47A7-86FB-CF7067B3F1AE}" srcId="{36C6A482-E534-4FD5-94FB-7B46CC15BEDE}" destId="{5550483D-7FBD-4600-B513-C54831A4D746}" srcOrd="0" destOrd="0" parTransId="{09284315-8158-414B-A6FC-599D588E7E74}" sibTransId="{7C12660E-F566-46EB-B52F-E11F2D8E1AA8}"/>
    <dgm:cxn modelId="{CB8AEA9F-4BA7-490A-990A-2828C75EF0BE}" type="presOf" srcId="{5550483D-7FBD-4600-B513-C54831A4D746}" destId="{7B6BBC6D-01C9-4A72-BF23-242216416D2C}" srcOrd="0" destOrd="0" presId="urn:microsoft.com/office/officeart/2005/8/layout/hProcess9"/>
    <dgm:cxn modelId="{FEE20C0F-FC27-45A3-AF9A-6C1D47A9B6CD}" type="presParOf" srcId="{8C1C0933-BB8D-476B-87BC-66A7229BE1E4}" destId="{9D022FC9-AB68-43EB-9FE1-29765CA72241}" srcOrd="0" destOrd="0" presId="urn:microsoft.com/office/officeart/2005/8/layout/hProcess9"/>
    <dgm:cxn modelId="{B007BAB6-1557-401A-A351-FF5ADA20A3C5}" type="presParOf" srcId="{8C1C0933-BB8D-476B-87BC-66A7229BE1E4}" destId="{D6075B43-D54E-4359-A02D-AF900DB27106}" srcOrd="1" destOrd="0" presId="urn:microsoft.com/office/officeart/2005/8/layout/hProcess9"/>
    <dgm:cxn modelId="{9F7B7D96-FE44-4A95-AA6C-E29F50CB6FF5}" type="presParOf" srcId="{D6075B43-D54E-4359-A02D-AF900DB27106}" destId="{7B6BBC6D-01C9-4A72-BF23-242216416D2C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C6A482-E534-4FD5-94FB-7B46CC15BED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540916B-9923-43DC-B85B-C5F4E3D94BD2}">
      <dgm:prSet custT="1"/>
      <dgm:spPr/>
      <dgm:t>
        <a:bodyPr/>
        <a:lstStyle/>
        <a:p>
          <a:r>
            <a:rPr lang="zh-CN" altLang="en-US" sz="1700" dirty="0" smtClean="0"/>
            <a:t>第一年正常在校学习</a:t>
          </a:r>
          <a:endParaRPr lang="zh-CN" altLang="en-US" sz="1700" dirty="0"/>
        </a:p>
      </dgm:t>
    </dgm:pt>
    <dgm:pt modelId="{2F32A684-1B6A-44D4-8255-122E8CC6F1A0}" type="parTrans" cxnId="{32C2BE84-BEC6-424F-B714-26B0F1DE5C4B}">
      <dgm:prSet/>
      <dgm:spPr/>
      <dgm:t>
        <a:bodyPr/>
        <a:lstStyle/>
        <a:p>
          <a:endParaRPr lang="zh-CN" altLang="en-US"/>
        </a:p>
      </dgm:t>
    </dgm:pt>
    <dgm:pt modelId="{6C667503-3EE0-4C17-B92E-8B3D6FF6170C}" type="sibTrans" cxnId="{32C2BE84-BEC6-424F-B714-26B0F1DE5C4B}">
      <dgm:prSet/>
      <dgm:spPr/>
      <dgm:t>
        <a:bodyPr/>
        <a:lstStyle/>
        <a:p>
          <a:endParaRPr lang="zh-CN" altLang="en-US"/>
        </a:p>
      </dgm:t>
    </dgm:pt>
    <dgm:pt modelId="{8C1C0933-BB8D-476B-87BC-66A7229BE1E4}" type="pres">
      <dgm:prSet presAssocID="{36C6A482-E534-4FD5-94FB-7B46CC15BED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D022FC9-AB68-43EB-9FE1-29765CA72241}" type="pres">
      <dgm:prSet presAssocID="{36C6A482-E534-4FD5-94FB-7B46CC15BEDE}" presName="arrow" presStyleLbl="bgShp" presStyleIdx="0" presStyleCnt="1" custScaleX="110526" custLinFactNeighborX="-8824"/>
      <dgm:spPr/>
    </dgm:pt>
    <dgm:pt modelId="{D6075B43-D54E-4359-A02D-AF900DB27106}" type="pres">
      <dgm:prSet presAssocID="{36C6A482-E534-4FD5-94FB-7B46CC15BEDE}" presName="linearProcess" presStyleCnt="0"/>
      <dgm:spPr/>
    </dgm:pt>
    <dgm:pt modelId="{0EB9963F-52E6-48E9-8E24-7FEC7180CDB8}" type="pres">
      <dgm:prSet presAssocID="{7540916B-9923-43DC-B85B-C5F4E3D94BD2}" presName="textNode" presStyleLbl="node1" presStyleIdx="0" presStyleCnt="1" custLinFactNeighborX="-12257" custLinFactNeighborY="-20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2C2BE84-BEC6-424F-B714-26B0F1DE5C4B}" srcId="{36C6A482-E534-4FD5-94FB-7B46CC15BEDE}" destId="{7540916B-9923-43DC-B85B-C5F4E3D94BD2}" srcOrd="0" destOrd="0" parTransId="{2F32A684-1B6A-44D4-8255-122E8CC6F1A0}" sibTransId="{6C667503-3EE0-4C17-B92E-8B3D6FF6170C}"/>
    <dgm:cxn modelId="{34C62ED7-463E-4EEC-98FE-16646A24DDBC}" type="presOf" srcId="{7540916B-9923-43DC-B85B-C5F4E3D94BD2}" destId="{0EB9963F-52E6-48E9-8E24-7FEC7180CDB8}" srcOrd="0" destOrd="0" presId="urn:microsoft.com/office/officeart/2005/8/layout/hProcess9"/>
    <dgm:cxn modelId="{08982258-6C58-42DF-A3F0-A18060BF0F54}" type="presOf" srcId="{36C6A482-E534-4FD5-94FB-7B46CC15BEDE}" destId="{8C1C0933-BB8D-476B-87BC-66A7229BE1E4}" srcOrd="0" destOrd="0" presId="urn:microsoft.com/office/officeart/2005/8/layout/hProcess9"/>
    <dgm:cxn modelId="{3F3EE04B-2AE5-403E-BD11-0ED295C9409B}" type="presParOf" srcId="{8C1C0933-BB8D-476B-87BC-66A7229BE1E4}" destId="{9D022FC9-AB68-43EB-9FE1-29765CA72241}" srcOrd="0" destOrd="0" presId="urn:microsoft.com/office/officeart/2005/8/layout/hProcess9"/>
    <dgm:cxn modelId="{C03DB335-73F8-4DA2-BE4B-7A414B459BF6}" type="presParOf" srcId="{8C1C0933-BB8D-476B-87BC-66A7229BE1E4}" destId="{D6075B43-D54E-4359-A02D-AF900DB27106}" srcOrd="1" destOrd="0" presId="urn:microsoft.com/office/officeart/2005/8/layout/hProcess9"/>
    <dgm:cxn modelId="{6915D7D5-302B-4257-8885-B915D9B5097E}" type="presParOf" srcId="{D6075B43-D54E-4359-A02D-AF900DB27106}" destId="{0EB9963F-52E6-48E9-8E24-7FEC7180CDB8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C6A482-E534-4FD5-94FB-7B46CC15BED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540916B-9923-43DC-B85B-C5F4E3D94BD2}">
      <dgm:prSet custT="1"/>
      <dgm:spPr/>
      <dgm:t>
        <a:bodyPr/>
        <a:lstStyle/>
        <a:p>
          <a:pPr algn="l"/>
          <a:r>
            <a:rPr lang="zh-CN" altLang="en-US" sz="1800" dirty="0" smtClean="0"/>
            <a:t>校企双重筛选优秀学生</a:t>
          </a:r>
          <a:endParaRPr lang="zh-CN" altLang="en-US" sz="1800" dirty="0"/>
        </a:p>
      </dgm:t>
    </dgm:pt>
    <dgm:pt modelId="{2F32A684-1B6A-44D4-8255-122E8CC6F1A0}" type="parTrans" cxnId="{32C2BE84-BEC6-424F-B714-26B0F1DE5C4B}">
      <dgm:prSet/>
      <dgm:spPr/>
      <dgm:t>
        <a:bodyPr/>
        <a:lstStyle/>
        <a:p>
          <a:endParaRPr lang="zh-CN" altLang="en-US"/>
        </a:p>
      </dgm:t>
    </dgm:pt>
    <dgm:pt modelId="{6C667503-3EE0-4C17-B92E-8B3D6FF6170C}" type="sibTrans" cxnId="{32C2BE84-BEC6-424F-B714-26B0F1DE5C4B}">
      <dgm:prSet/>
      <dgm:spPr/>
      <dgm:t>
        <a:bodyPr/>
        <a:lstStyle/>
        <a:p>
          <a:endParaRPr lang="zh-CN" altLang="en-US"/>
        </a:p>
      </dgm:t>
    </dgm:pt>
    <dgm:pt modelId="{8C1C0933-BB8D-476B-87BC-66A7229BE1E4}" type="pres">
      <dgm:prSet presAssocID="{36C6A482-E534-4FD5-94FB-7B46CC15BED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D022FC9-AB68-43EB-9FE1-29765CA72241}" type="pres">
      <dgm:prSet presAssocID="{36C6A482-E534-4FD5-94FB-7B46CC15BEDE}" presName="arrow" presStyleLbl="bgShp" presStyleIdx="0" presStyleCnt="1" custScaleX="114830" custLinFactNeighborX="-5330"/>
      <dgm:spPr/>
      <dgm:t>
        <a:bodyPr/>
        <a:lstStyle/>
        <a:p>
          <a:endParaRPr lang="zh-CN" altLang="en-US"/>
        </a:p>
      </dgm:t>
    </dgm:pt>
    <dgm:pt modelId="{D6075B43-D54E-4359-A02D-AF900DB27106}" type="pres">
      <dgm:prSet presAssocID="{36C6A482-E534-4FD5-94FB-7B46CC15BEDE}" presName="linearProcess" presStyleCnt="0"/>
      <dgm:spPr/>
    </dgm:pt>
    <dgm:pt modelId="{0EB9963F-52E6-48E9-8E24-7FEC7180CDB8}" type="pres">
      <dgm:prSet presAssocID="{7540916B-9923-43DC-B85B-C5F4E3D94BD2}" presName="textNode" presStyleLbl="node1" presStyleIdx="0" presStyleCnt="1" custScaleX="126949" custScaleY="121369" custLinFactNeighborX="-13449" custLinFactNeighborY="-20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2C2BE84-BEC6-424F-B714-26B0F1DE5C4B}" srcId="{36C6A482-E534-4FD5-94FB-7B46CC15BEDE}" destId="{7540916B-9923-43DC-B85B-C5F4E3D94BD2}" srcOrd="0" destOrd="0" parTransId="{2F32A684-1B6A-44D4-8255-122E8CC6F1A0}" sibTransId="{6C667503-3EE0-4C17-B92E-8B3D6FF6170C}"/>
    <dgm:cxn modelId="{F351D769-871F-4095-965A-9AAB7CF9B691}" type="presOf" srcId="{7540916B-9923-43DC-B85B-C5F4E3D94BD2}" destId="{0EB9963F-52E6-48E9-8E24-7FEC7180CDB8}" srcOrd="0" destOrd="0" presId="urn:microsoft.com/office/officeart/2005/8/layout/hProcess9"/>
    <dgm:cxn modelId="{BC5D7446-EEF5-4BCE-84F9-599B73494D8E}" type="presOf" srcId="{36C6A482-E534-4FD5-94FB-7B46CC15BEDE}" destId="{8C1C0933-BB8D-476B-87BC-66A7229BE1E4}" srcOrd="0" destOrd="0" presId="urn:microsoft.com/office/officeart/2005/8/layout/hProcess9"/>
    <dgm:cxn modelId="{C26352BE-3616-4BC1-87CE-6D56D434BF4C}" type="presParOf" srcId="{8C1C0933-BB8D-476B-87BC-66A7229BE1E4}" destId="{9D022FC9-AB68-43EB-9FE1-29765CA72241}" srcOrd="0" destOrd="0" presId="urn:microsoft.com/office/officeart/2005/8/layout/hProcess9"/>
    <dgm:cxn modelId="{47015638-61E7-4058-A7B9-25F48207A36A}" type="presParOf" srcId="{8C1C0933-BB8D-476B-87BC-66A7229BE1E4}" destId="{D6075B43-D54E-4359-A02D-AF900DB27106}" srcOrd="1" destOrd="0" presId="urn:microsoft.com/office/officeart/2005/8/layout/hProcess9"/>
    <dgm:cxn modelId="{9452853A-6EF4-4A4F-9078-43B650FFEFEB}" type="presParOf" srcId="{D6075B43-D54E-4359-A02D-AF900DB27106}" destId="{0EB9963F-52E6-48E9-8E24-7FEC7180CDB8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C6A482-E534-4FD5-94FB-7B46CC15BED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540916B-9923-43DC-B85B-C5F4E3D94BD2}">
      <dgm:prSet custT="1"/>
      <dgm:spPr/>
      <dgm:t>
        <a:bodyPr/>
        <a:lstStyle/>
        <a:p>
          <a:r>
            <a:rPr lang="zh-CN" altLang="en-US" sz="1800" dirty="0" smtClean="0"/>
            <a:t>进入企业带薪全职实习</a:t>
          </a:r>
          <a:endParaRPr lang="zh-CN" altLang="en-US" sz="1800" dirty="0"/>
        </a:p>
      </dgm:t>
    </dgm:pt>
    <dgm:pt modelId="{2F32A684-1B6A-44D4-8255-122E8CC6F1A0}" type="parTrans" cxnId="{32C2BE84-BEC6-424F-B714-26B0F1DE5C4B}">
      <dgm:prSet/>
      <dgm:spPr/>
      <dgm:t>
        <a:bodyPr/>
        <a:lstStyle/>
        <a:p>
          <a:endParaRPr lang="zh-CN" altLang="en-US"/>
        </a:p>
      </dgm:t>
    </dgm:pt>
    <dgm:pt modelId="{6C667503-3EE0-4C17-B92E-8B3D6FF6170C}" type="sibTrans" cxnId="{32C2BE84-BEC6-424F-B714-26B0F1DE5C4B}">
      <dgm:prSet/>
      <dgm:spPr/>
      <dgm:t>
        <a:bodyPr/>
        <a:lstStyle/>
        <a:p>
          <a:endParaRPr lang="zh-CN" altLang="en-US"/>
        </a:p>
      </dgm:t>
    </dgm:pt>
    <dgm:pt modelId="{8C1C0933-BB8D-476B-87BC-66A7229BE1E4}" type="pres">
      <dgm:prSet presAssocID="{36C6A482-E534-4FD5-94FB-7B46CC15BED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D022FC9-AB68-43EB-9FE1-29765CA72241}" type="pres">
      <dgm:prSet presAssocID="{36C6A482-E534-4FD5-94FB-7B46CC15BEDE}" presName="arrow" presStyleLbl="bgShp" presStyleIdx="0" presStyleCnt="1" custAng="5400000" custScaleX="117647" custLinFactNeighborX="-2314" custLinFactNeighborY="-12822"/>
      <dgm:spPr/>
    </dgm:pt>
    <dgm:pt modelId="{D6075B43-D54E-4359-A02D-AF900DB27106}" type="pres">
      <dgm:prSet presAssocID="{36C6A482-E534-4FD5-94FB-7B46CC15BEDE}" presName="linearProcess" presStyleCnt="0"/>
      <dgm:spPr/>
    </dgm:pt>
    <dgm:pt modelId="{0EB9963F-52E6-48E9-8E24-7FEC7180CDB8}" type="pres">
      <dgm:prSet presAssocID="{7540916B-9923-43DC-B85B-C5F4E3D94BD2}" presName="textNode" presStyleLbl="node1" presStyleIdx="0" presStyleCnt="1" custScaleX="117832" custScaleY="224074" custLinFactNeighborX="-5654" custLinFactNeighborY="-2296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2C2BE84-BEC6-424F-B714-26B0F1DE5C4B}" srcId="{36C6A482-E534-4FD5-94FB-7B46CC15BEDE}" destId="{7540916B-9923-43DC-B85B-C5F4E3D94BD2}" srcOrd="0" destOrd="0" parTransId="{2F32A684-1B6A-44D4-8255-122E8CC6F1A0}" sibTransId="{6C667503-3EE0-4C17-B92E-8B3D6FF6170C}"/>
    <dgm:cxn modelId="{8A9D7214-C7B3-440F-9137-C3010B5A43D5}" type="presOf" srcId="{7540916B-9923-43DC-B85B-C5F4E3D94BD2}" destId="{0EB9963F-52E6-48E9-8E24-7FEC7180CDB8}" srcOrd="0" destOrd="0" presId="urn:microsoft.com/office/officeart/2005/8/layout/hProcess9"/>
    <dgm:cxn modelId="{F48446E1-F1FC-4F73-AAE0-776E59646FF2}" type="presOf" srcId="{36C6A482-E534-4FD5-94FB-7B46CC15BEDE}" destId="{8C1C0933-BB8D-476B-87BC-66A7229BE1E4}" srcOrd="0" destOrd="0" presId="urn:microsoft.com/office/officeart/2005/8/layout/hProcess9"/>
    <dgm:cxn modelId="{FC270D63-376E-4B08-A534-840D1FCE6437}" type="presParOf" srcId="{8C1C0933-BB8D-476B-87BC-66A7229BE1E4}" destId="{9D022FC9-AB68-43EB-9FE1-29765CA72241}" srcOrd="0" destOrd="0" presId="urn:microsoft.com/office/officeart/2005/8/layout/hProcess9"/>
    <dgm:cxn modelId="{2ED61696-CFE1-4EBC-9D44-A23F69645F0E}" type="presParOf" srcId="{8C1C0933-BB8D-476B-87BC-66A7229BE1E4}" destId="{D6075B43-D54E-4359-A02D-AF900DB27106}" srcOrd="1" destOrd="0" presId="urn:microsoft.com/office/officeart/2005/8/layout/hProcess9"/>
    <dgm:cxn modelId="{9F1F2EFC-7FCF-4DA3-87B1-73A54E95D8FD}" type="presParOf" srcId="{D6075B43-D54E-4359-A02D-AF900DB27106}" destId="{0EB9963F-52E6-48E9-8E24-7FEC7180CDB8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6C6A482-E534-4FD5-94FB-7B46CC15BED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540916B-9923-43DC-B85B-C5F4E3D94BD2}">
      <dgm:prSet/>
      <dgm:spPr/>
      <dgm:t>
        <a:bodyPr/>
        <a:lstStyle/>
        <a:p>
          <a:r>
            <a:rPr lang="zh-CN" altLang="en-US" dirty="0" smtClean="0"/>
            <a:t>返回学校继续学习</a:t>
          </a:r>
          <a:endParaRPr lang="zh-CN" altLang="en-US" dirty="0"/>
        </a:p>
      </dgm:t>
    </dgm:pt>
    <dgm:pt modelId="{2F32A684-1B6A-44D4-8255-122E8CC6F1A0}" type="parTrans" cxnId="{32C2BE84-BEC6-424F-B714-26B0F1DE5C4B}">
      <dgm:prSet/>
      <dgm:spPr/>
      <dgm:t>
        <a:bodyPr/>
        <a:lstStyle/>
        <a:p>
          <a:endParaRPr lang="zh-CN" altLang="en-US"/>
        </a:p>
      </dgm:t>
    </dgm:pt>
    <dgm:pt modelId="{6C667503-3EE0-4C17-B92E-8B3D6FF6170C}" type="sibTrans" cxnId="{32C2BE84-BEC6-424F-B714-26B0F1DE5C4B}">
      <dgm:prSet/>
      <dgm:spPr/>
      <dgm:t>
        <a:bodyPr/>
        <a:lstStyle/>
        <a:p>
          <a:endParaRPr lang="zh-CN" altLang="en-US"/>
        </a:p>
      </dgm:t>
    </dgm:pt>
    <dgm:pt modelId="{8C1C0933-BB8D-476B-87BC-66A7229BE1E4}" type="pres">
      <dgm:prSet presAssocID="{36C6A482-E534-4FD5-94FB-7B46CC15BED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D022FC9-AB68-43EB-9FE1-29765CA72241}" type="pres">
      <dgm:prSet presAssocID="{36C6A482-E534-4FD5-94FB-7B46CC15BEDE}" presName="arrow" presStyleLbl="bgShp" presStyleIdx="0" presStyleCnt="1" custAng="10800000" custScaleX="114830" custLinFactNeighborX="-533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D6075B43-D54E-4359-A02D-AF900DB27106}" type="pres">
      <dgm:prSet presAssocID="{36C6A482-E534-4FD5-94FB-7B46CC15BEDE}" presName="linearProcess" presStyleCnt="0"/>
      <dgm:spPr/>
    </dgm:pt>
    <dgm:pt modelId="{0EB9963F-52E6-48E9-8E24-7FEC7180CDB8}" type="pres">
      <dgm:prSet presAssocID="{7540916B-9923-43DC-B85B-C5F4E3D94BD2}" presName="textNode" presStyleLbl="node1" presStyleIdx="0" presStyleCnt="1" custScaleY="121369" custLinFactNeighborX="14497" custLinFactNeighborY="-20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2C2BE84-BEC6-424F-B714-26B0F1DE5C4B}" srcId="{36C6A482-E534-4FD5-94FB-7B46CC15BEDE}" destId="{7540916B-9923-43DC-B85B-C5F4E3D94BD2}" srcOrd="0" destOrd="0" parTransId="{2F32A684-1B6A-44D4-8255-122E8CC6F1A0}" sibTransId="{6C667503-3EE0-4C17-B92E-8B3D6FF6170C}"/>
    <dgm:cxn modelId="{AC1034F9-C387-47C8-A33A-1EE8A5AE96BB}" type="presOf" srcId="{7540916B-9923-43DC-B85B-C5F4E3D94BD2}" destId="{0EB9963F-52E6-48E9-8E24-7FEC7180CDB8}" srcOrd="0" destOrd="0" presId="urn:microsoft.com/office/officeart/2005/8/layout/hProcess9"/>
    <dgm:cxn modelId="{44F60FBE-1041-46BA-8312-423B5BD055C5}" type="presOf" srcId="{36C6A482-E534-4FD5-94FB-7B46CC15BEDE}" destId="{8C1C0933-BB8D-476B-87BC-66A7229BE1E4}" srcOrd="0" destOrd="0" presId="urn:microsoft.com/office/officeart/2005/8/layout/hProcess9"/>
    <dgm:cxn modelId="{698E19DB-4339-4BA0-9B8A-C60B01AB199F}" type="presParOf" srcId="{8C1C0933-BB8D-476B-87BC-66A7229BE1E4}" destId="{9D022FC9-AB68-43EB-9FE1-29765CA72241}" srcOrd="0" destOrd="0" presId="urn:microsoft.com/office/officeart/2005/8/layout/hProcess9"/>
    <dgm:cxn modelId="{61ABE0EB-CE76-4C5B-9D31-D2AA3C3967FE}" type="presParOf" srcId="{8C1C0933-BB8D-476B-87BC-66A7229BE1E4}" destId="{D6075B43-D54E-4359-A02D-AF900DB27106}" srcOrd="1" destOrd="0" presId="urn:microsoft.com/office/officeart/2005/8/layout/hProcess9"/>
    <dgm:cxn modelId="{AB1FE72A-188A-49B0-A0CA-962F91301B8F}" type="presParOf" srcId="{D6075B43-D54E-4359-A02D-AF900DB27106}" destId="{0EB9963F-52E6-48E9-8E24-7FEC7180CDB8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C6A482-E534-4FD5-94FB-7B46CC15BED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540916B-9923-43DC-B85B-C5F4E3D94BD2}">
      <dgm:prSet/>
      <dgm:spPr/>
      <dgm:t>
        <a:bodyPr/>
        <a:lstStyle/>
        <a:p>
          <a:r>
            <a:rPr lang="zh-CN" altLang="en-US" dirty="0" smtClean="0"/>
            <a:t>动态跟踪学生学习情况</a:t>
          </a:r>
          <a:endParaRPr lang="zh-CN" altLang="en-US" dirty="0"/>
        </a:p>
      </dgm:t>
    </dgm:pt>
    <dgm:pt modelId="{2F32A684-1B6A-44D4-8255-122E8CC6F1A0}" type="parTrans" cxnId="{32C2BE84-BEC6-424F-B714-26B0F1DE5C4B}">
      <dgm:prSet/>
      <dgm:spPr/>
      <dgm:t>
        <a:bodyPr/>
        <a:lstStyle/>
        <a:p>
          <a:endParaRPr lang="zh-CN" altLang="en-US"/>
        </a:p>
      </dgm:t>
    </dgm:pt>
    <dgm:pt modelId="{6C667503-3EE0-4C17-B92E-8B3D6FF6170C}" type="sibTrans" cxnId="{32C2BE84-BEC6-424F-B714-26B0F1DE5C4B}">
      <dgm:prSet/>
      <dgm:spPr/>
      <dgm:t>
        <a:bodyPr/>
        <a:lstStyle/>
        <a:p>
          <a:endParaRPr lang="zh-CN" altLang="en-US"/>
        </a:p>
      </dgm:t>
    </dgm:pt>
    <dgm:pt modelId="{8C1C0933-BB8D-476B-87BC-66A7229BE1E4}" type="pres">
      <dgm:prSet presAssocID="{36C6A482-E534-4FD5-94FB-7B46CC15BED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D022FC9-AB68-43EB-9FE1-29765CA72241}" type="pres">
      <dgm:prSet presAssocID="{36C6A482-E534-4FD5-94FB-7B46CC15BEDE}" presName="arrow" presStyleLbl="bgShp" presStyleIdx="0" presStyleCnt="1" custAng="10800000" custScaleX="114830" custLinFactNeighborX="-533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D6075B43-D54E-4359-A02D-AF900DB27106}" type="pres">
      <dgm:prSet presAssocID="{36C6A482-E534-4FD5-94FB-7B46CC15BEDE}" presName="linearProcess" presStyleCnt="0"/>
      <dgm:spPr/>
    </dgm:pt>
    <dgm:pt modelId="{0EB9963F-52E6-48E9-8E24-7FEC7180CDB8}" type="pres">
      <dgm:prSet presAssocID="{7540916B-9923-43DC-B85B-C5F4E3D94BD2}" presName="textNode" presStyleLbl="node1" presStyleIdx="0" presStyleCnt="1" custScaleY="121369" custLinFactNeighborX="14497" custLinFactNeighborY="-20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2C2BE84-BEC6-424F-B714-26B0F1DE5C4B}" srcId="{36C6A482-E534-4FD5-94FB-7B46CC15BEDE}" destId="{7540916B-9923-43DC-B85B-C5F4E3D94BD2}" srcOrd="0" destOrd="0" parTransId="{2F32A684-1B6A-44D4-8255-122E8CC6F1A0}" sibTransId="{6C667503-3EE0-4C17-B92E-8B3D6FF6170C}"/>
    <dgm:cxn modelId="{07E2A20E-B1FB-43CA-A7EC-02E98493E408}" type="presOf" srcId="{7540916B-9923-43DC-B85B-C5F4E3D94BD2}" destId="{0EB9963F-52E6-48E9-8E24-7FEC7180CDB8}" srcOrd="0" destOrd="0" presId="urn:microsoft.com/office/officeart/2005/8/layout/hProcess9"/>
    <dgm:cxn modelId="{97C583D1-38B4-4A11-B248-FD1BF152638E}" type="presOf" srcId="{36C6A482-E534-4FD5-94FB-7B46CC15BEDE}" destId="{8C1C0933-BB8D-476B-87BC-66A7229BE1E4}" srcOrd="0" destOrd="0" presId="urn:microsoft.com/office/officeart/2005/8/layout/hProcess9"/>
    <dgm:cxn modelId="{847C79D1-4B8B-42AD-B9B8-E62918DE7D4A}" type="presParOf" srcId="{8C1C0933-BB8D-476B-87BC-66A7229BE1E4}" destId="{9D022FC9-AB68-43EB-9FE1-29765CA72241}" srcOrd="0" destOrd="0" presId="urn:microsoft.com/office/officeart/2005/8/layout/hProcess9"/>
    <dgm:cxn modelId="{0860AC2C-2CED-435A-83D0-B617771E46A7}" type="presParOf" srcId="{8C1C0933-BB8D-476B-87BC-66A7229BE1E4}" destId="{D6075B43-D54E-4359-A02D-AF900DB27106}" srcOrd="1" destOrd="0" presId="urn:microsoft.com/office/officeart/2005/8/layout/hProcess9"/>
    <dgm:cxn modelId="{1662ADBB-634B-48AC-8737-E54080D7FFBB}" type="presParOf" srcId="{D6075B43-D54E-4359-A02D-AF900DB27106}" destId="{0EB9963F-52E6-48E9-8E24-7FEC7180CDB8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022FC9-AB68-43EB-9FE1-29765CA72241}">
      <dsp:nvSpPr>
        <dsp:cNvPr id="0" name=""/>
        <dsp:cNvSpPr/>
      </dsp:nvSpPr>
      <dsp:spPr>
        <a:xfrm>
          <a:off x="62341" y="0"/>
          <a:ext cx="2396273" cy="168478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6BBC6D-01C9-4A72-BF23-242216416D2C}">
      <dsp:nvSpPr>
        <dsp:cNvPr id="0" name=""/>
        <dsp:cNvSpPr/>
      </dsp:nvSpPr>
      <dsp:spPr>
        <a:xfrm>
          <a:off x="82347" y="532654"/>
          <a:ext cx="2005900" cy="6739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800" kern="1200" dirty="0" smtClean="0"/>
            <a:t>学生选择带有</a:t>
          </a:r>
          <a:r>
            <a:rPr lang="en-US" sz="1800" kern="1200" dirty="0" smtClean="0"/>
            <a:t>Co-Op</a:t>
          </a:r>
          <a:r>
            <a:rPr lang="zh-CN" sz="1800" kern="1200" dirty="0" smtClean="0"/>
            <a:t>项目的专业</a:t>
          </a:r>
          <a:endParaRPr lang="zh-CN" sz="1800" kern="1200" dirty="0"/>
        </a:p>
      </dsp:txBody>
      <dsp:txXfrm>
        <a:off x="82347" y="532654"/>
        <a:ext cx="2005900" cy="67391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022FC9-AB68-43EB-9FE1-29765CA72241}">
      <dsp:nvSpPr>
        <dsp:cNvPr id="0" name=""/>
        <dsp:cNvSpPr/>
      </dsp:nvSpPr>
      <dsp:spPr>
        <a:xfrm>
          <a:off x="0" y="0"/>
          <a:ext cx="2570678" cy="168478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B9963F-52E6-48E9-8E24-7FEC7180CDB8}">
      <dsp:nvSpPr>
        <dsp:cNvPr id="0" name=""/>
        <dsp:cNvSpPr/>
      </dsp:nvSpPr>
      <dsp:spPr>
        <a:xfrm>
          <a:off x="0" y="504053"/>
          <a:ext cx="2197594" cy="6739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/>
            <a:t>第一年正常在校学习</a:t>
          </a:r>
          <a:endParaRPr lang="zh-CN" altLang="en-US" sz="1700" kern="1200" dirty="0"/>
        </a:p>
      </dsp:txBody>
      <dsp:txXfrm>
        <a:off x="0" y="504053"/>
        <a:ext cx="2197594" cy="67391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022FC9-AB68-43EB-9FE1-29765CA72241}">
      <dsp:nvSpPr>
        <dsp:cNvPr id="0" name=""/>
        <dsp:cNvSpPr/>
      </dsp:nvSpPr>
      <dsp:spPr>
        <a:xfrm>
          <a:off x="0" y="0"/>
          <a:ext cx="2108513" cy="168478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B9963F-52E6-48E9-8E24-7FEC7180CDB8}">
      <dsp:nvSpPr>
        <dsp:cNvPr id="0" name=""/>
        <dsp:cNvSpPr/>
      </dsp:nvSpPr>
      <dsp:spPr>
        <a:xfrm>
          <a:off x="0" y="432049"/>
          <a:ext cx="1782562" cy="8179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校企双重筛选优秀学生</a:t>
          </a:r>
          <a:endParaRPr lang="zh-CN" altLang="en-US" sz="1800" kern="1200" dirty="0"/>
        </a:p>
      </dsp:txBody>
      <dsp:txXfrm>
        <a:off x="0" y="432049"/>
        <a:ext cx="1782562" cy="81792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022FC9-AB68-43EB-9FE1-29765CA72241}">
      <dsp:nvSpPr>
        <dsp:cNvPr id="0" name=""/>
        <dsp:cNvSpPr/>
      </dsp:nvSpPr>
      <dsp:spPr>
        <a:xfrm rot="5400000">
          <a:off x="-38240" y="0"/>
          <a:ext cx="1944215" cy="18002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B9963F-52E6-48E9-8E24-7FEC7180CDB8}">
      <dsp:nvSpPr>
        <dsp:cNvPr id="0" name=""/>
        <dsp:cNvSpPr/>
      </dsp:nvSpPr>
      <dsp:spPr>
        <a:xfrm>
          <a:off x="540571" y="0"/>
          <a:ext cx="787499" cy="16135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进入企业带薪全职实习</a:t>
          </a:r>
          <a:endParaRPr lang="zh-CN" altLang="en-US" sz="1800" kern="1200" dirty="0"/>
        </a:p>
      </dsp:txBody>
      <dsp:txXfrm>
        <a:off x="540571" y="0"/>
        <a:ext cx="787499" cy="161351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022FC9-AB68-43EB-9FE1-29765CA72241}">
      <dsp:nvSpPr>
        <dsp:cNvPr id="0" name=""/>
        <dsp:cNvSpPr/>
      </dsp:nvSpPr>
      <dsp:spPr>
        <a:xfrm rot="10800000">
          <a:off x="0" y="0"/>
          <a:ext cx="1827377" cy="1684783"/>
        </a:xfrm>
        <a:prstGeom prst="rightArrow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B9963F-52E6-48E9-8E24-7FEC7180CDB8}">
      <dsp:nvSpPr>
        <dsp:cNvPr id="0" name=""/>
        <dsp:cNvSpPr/>
      </dsp:nvSpPr>
      <dsp:spPr>
        <a:xfrm>
          <a:off x="504055" y="432049"/>
          <a:ext cx="1216935" cy="8179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返回学校继续学习</a:t>
          </a:r>
          <a:endParaRPr lang="zh-CN" altLang="en-US" sz="1900" kern="1200" dirty="0"/>
        </a:p>
      </dsp:txBody>
      <dsp:txXfrm>
        <a:off x="504055" y="432049"/>
        <a:ext cx="1216935" cy="81792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022FC9-AB68-43EB-9FE1-29765CA72241}">
      <dsp:nvSpPr>
        <dsp:cNvPr id="0" name=""/>
        <dsp:cNvSpPr/>
      </dsp:nvSpPr>
      <dsp:spPr>
        <a:xfrm rot="10800000">
          <a:off x="0" y="0"/>
          <a:ext cx="1967945" cy="1684783"/>
        </a:xfrm>
        <a:prstGeom prst="rightArrow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B9963F-52E6-48E9-8E24-7FEC7180CDB8}">
      <dsp:nvSpPr>
        <dsp:cNvPr id="0" name=""/>
        <dsp:cNvSpPr/>
      </dsp:nvSpPr>
      <dsp:spPr>
        <a:xfrm>
          <a:off x="495853" y="432049"/>
          <a:ext cx="1442860" cy="8179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动态跟踪学生学习情况</a:t>
          </a:r>
          <a:endParaRPr lang="zh-CN" altLang="en-US" sz="1900" kern="1200" dirty="0"/>
        </a:p>
      </dsp:txBody>
      <dsp:txXfrm>
        <a:off x="495853" y="432049"/>
        <a:ext cx="1442860" cy="8179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1B320-F029-4D07-BF5A-02A374FCDA47}" type="datetimeFigureOut">
              <a:rPr lang="zh-CN" altLang="en-US" smtClean="0"/>
              <a:pPr/>
              <a:t>2015/9/20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CAE24-955D-4709-8427-14910773D6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1B320-F029-4D07-BF5A-02A374FCDA47}" type="datetimeFigureOut">
              <a:rPr lang="zh-CN" altLang="en-US" smtClean="0"/>
              <a:pPr/>
              <a:t>2015/9/20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CAE24-955D-4709-8427-14910773D6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1B320-F029-4D07-BF5A-02A374FCDA47}" type="datetimeFigureOut">
              <a:rPr lang="zh-CN" altLang="en-US" smtClean="0"/>
              <a:pPr/>
              <a:t>2015/9/20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CAE24-955D-4709-8427-14910773D6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1B320-F029-4D07-BF5A-02A374FCDA47}" type="datetimeFigureOut">
              <a:rPr lang="zh-CN" altLang="en-US" smtClean="0"/>
              <a:pPr/>
              <a:t>2015/9/20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CAE24-955D-4709-8427-14910773D6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1B320-F029-4D07-BF5A-02A374FCDA47}" type="datetimeFigureOut">
              <a:rPr lang="zh-CN" altLang="en-US" smtClean="0"/>
              <a:pPr/>
              <a:t>2015/9/20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CAE24-955D-4709-8427-14910773D6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1B320-F029-4D07-BF5A-02A374FCDA47}" type="datetimeFigureOut">
              <a:rPr lang="zh-CN" altLang="en-US" smtClean="0"/>
              <a:pPr/>
              <a:t>2015/9/20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CAE24-955D-4709-8427-14910773D6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1B320-F029-4D07-BF5A-02A374FCDA47}" type="datetimeFigureOut">
              <a:rPr lang="zh-CN" altLang="en-US" smtClean="0"/>
              <a:pPr/>
              <a:t>2015/9/20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CAE24-955D-4709-8427-14910773D6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1B320-F029-4D07-BF5A-02A374FCDA47}" type="datetimeFigureOut">
              <a:rPr lang="zh-CN" altLang="en-US" smtClean="0"/>
              <a:pPr/>
              <a:t>2015/9/20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CAE24-955D-4709-8427-14910773D6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1B320-F029-4D07-BF5A-02A374FCDA47}" type="datetimeFigureOut">
              <a:rPr lang="zh-CN" altLang="en-US" smtClean="0"/>
              <a:pPr/>
              <a:t>2015/9/20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CAE24-955D-4709-8427-14910773D6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1B320-F029-4D07-BF5A-02A374FCDA47}" type="datetimeFigureOut">
              <a:rPr lang="zh-CN" altLang="en-US" smtClean="0"/>
              <a:pPr/>
              <a:t>2015/9/20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CAE24-955D-4709-8427-14910773D6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1B320-F029-4D07-BF5A-02A374FCDA47}" type="datetimeFigureOut">
              <a:rPr lang="zh-CN" altLang="en-US" smtClean="0"/>
              <a:pPr/>
              <a:t>2015/9/20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CAE24-955D-4709-8427-14910773D6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1B320-F029-4D07-BF5A-02A374FCDA47}" type="datetimeFigureOut">
              <a:rPr lang="zh-CN" altLang="en-US" smtClean="0"/>
              <a:pPr/>
              <a:t>2015/9/20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CAE24-955D-4709-8427-14910773D6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29" Type="http://schemas.openxmlformats.org/officeDocument/2006/relationships/diagramQuickStyle" Target="../diagrams/quickStyle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28" Type="http://schemas.openxmlformats.org/officeDocument/2006/relationships/diagramLayout" Target="../diagrams/layout6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31" Type="http://schemas.microsoft.com/office/2007/relationships/diagramDrawing" Target="../diagrams/drawing6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diagramData" Target="../diagrams/data6.xml"/><Relationship Id="rId30" Type="http://schemas.openxmlformats.org/officeDocument/2006/relationships/diagramColors" Target="../diagrams/colors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zh-CN" b="1" dirty="0" smtClean="0"/>
              <a:t>教学与实践相</a:t>
            </a:r>
            <a:r>
              <a:rPr lang="zh-CN" altLang="zh-CN" b="1" dirty="0" smtClean="0"/>
              <a:t>结合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en-US" altLang="zh-CN" sz="3600" b="1" dirty="0" smtClean="0"/>
              <a:t>---</a:t>
            </a:r>
            <a:r>
              <a:rPr lang="zh-CN" altLang="zh-CN" sz="3600" b="1" dirty="0" smtClean="0"/>
              <a:t>加拿大</a:t>
            </a:r>
            <a:r>
              <a:rPr lang="zh-CN" altLang="en-US" sz="3600" b="1" dirty="0" smtClean="0"/>
              <a:t>商学院的成功经验</a:t>
            </a: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87624" y="3886200"/>
            <a:ext cx="6912768" cy="1752600"/>
          </a:xfrm>
        </p:spPr>
        <p:txBody>
          <a:bodyPr>
            <a:normAutofit/>
          </a:bodyPr>
          <a:lstStyle/>
          <a:p>
            <a:r>
              <a:rPr lang="zh-CN" altLang="en-US" sz="2800" b="1" dirty="0" smtClean="0"/>
              <a:t>郭  枫  （第</a:t>
            </a: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组）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中央财经大学 中国金融发展研究院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Co-Op </a:t>
            </a:r>
            <a:r>
              <a:rPr lang="zh-CN" altLang="en-US" dirty="0" smtClean="0"/>
              <a:t>培养方案（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1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</a:pPr>
            <a:r>
              <a:rPr lang="zh-CN" altLang="zh-CN" b="1" u="sng" dirty="0"/>
              <a:t>在校学习</a:t>
            </a:r>
            <a:r>
              <a:rPr lang="zh-CN" altLang="zh-CN" dirty="0"/>
              <a:t>与</a:t>
            </a:r>
            <a:r>
              <a:rPr lang="zh-CN" altLang="zh-CN" b="1" u="sng" dirty="0"/>
              <a:t>企业实习</a:t>
            </a:r>
            <a:r>
              <a:rPr lang="zh-CN" altLang="zh-CN" dirty="0"/>
              <a:t>相结合的一</a:t>
            </a:r>
            <a:r>
              <a:rPr lang="zh-CN" altLang="zh-CN" dirty="0" smtClean="0"/>
              <a:t>种</a:t>
            </a:r>
            <a:r>
              <a:rPr lang="zh-CN" altLang="en-US" dirty="0" smtClean="0"/>
              <a:t>本科生</a:t>
            </a:r>
            <a:r>
              <a:rPr lang="zh-CN" altLang="zh-CN" dirty="0" smtClean="0"/>
              <a:t>培养模式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</a:pPr>
            <a:r>
              <a:rPr lang="zh-CN" altLang="zh-CN" dirty="0"/>
              <a:t>与常见的暑期或毕业实习不同，</a:t>
            </a:r>
            <a:r>
              <a:rPr lang="en-US" altLang="zh-CN" dirty="0"/>
              <a:t>Co-Op</a:t>
            </a:r>
            <a:r>
              <a:rPr lang="zh-CN" altLang="zh-CN" dirty="0"/>
              <a:t>项目</a:t>
            </a:r>
            <a:r>
              <a:rPr lang="zh-CN" altLang="zh-CN" b="1" u="sng" dirty="0"/>
              <a:t>基于高校与企业</a:t>
            </a:r>
            <a:r>
              <a:rPr lang="zh-CN" altLang="zh-CN" b="1" u="sng" dirty="0" smtClean="0"/>
              <a:t>的正式合作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altLang="zh-CN" dirty="0" smtClean="0"/>
              <a:t>4</a:t>
            </a:r>
            <a:r>
              <a:rPr lang="zh-CN" altLang="en-US" dirty="0" smtClean="0"/>
              <a:t>年制传统培养方式的一种补充。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Co-Op </a:t>
            </a:r>
            <a:r>
              <a:rPr lang="zh-CN" altLang="en-US" dirty="0" smtClean="0"/>
              <a:t>培养方案（</a:t>
            </a:r>
            <a:r>
              <a:rPr lang="en-US" altLang="zh-CN" dirty="0"/>
              <a:t>2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2602632" cy="1684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内容占位符 3"/>
          <p:cNvGraphicFramePr>
            <a:graphicFrameLocks/>
          </p:cNvGraphicFramePr>
          <p:nvPr/>
        </p:nvGraphicFramePr>
        <p:xfrm>
          <a:off x="2987824" y="1628800"/>
          <a:ext cx="2736304" cy="1684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内容占位符 3"/>
          <p:cNvGraphicFramePr>
            <a:graphicFrameLocks/>
          </p:cNvGraphicFramePr>
          <p:nvPr/>
        </p:nvGraphicFramePr>
        <p:xfrm>
          <a:off x="5724128" y="1628800"/>
          <a:ext cx="2160240" cy="1684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0" name="内容占位符 3"/>
          <p:cNvGraphicFramePr>
            <a:graphicFrameLocks/>
          </p:cNvGraphicFramePr>
          <p:nvPr/>
        </p:nvGraphicFramePr>
        <p:xfrm>
          <a:off x="7199784" y="2924944"/>
          <a:ext cx="1944216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2" name="内容占位符 3"/>
          <p:cNvGraphicFramePr>
            <a:graphicFrameLocks/>
          </p:cNvGraphicFramePr>
          <p:nvPr/>
        </p:nvGraphicFramePr>
        <p:xfrm>
          <a:off x="5868144" y="4509120"/>
          <a:ext cx="1872208" cy="1684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13" name="内容占位符 3"/>
          <p:cNvGraphicFramePr>
            <a:graphicFrameLocks/>
          </p:cNvGraphicFramePr>
          <p:nvPr/>
        </p:nvGraphicFramePr>
        <p:xfrm>
          <a:off x="3707904" y="4581128"/>
          <a:ext cx="2016224" cy="1684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cxnSp>
        <p:nvCxnSpPr>
          <p:cNvPr id="15" name="肘形连接符 14"/>
          <p:cNvCxnSpPr/>
          <p:nvPr/>
        </p:nvCxnSpPr>
        <p:spPr>
          <a:xfrm flipV="1">
            <a:off x="3707904" y="3861048"/>
            <a:ext cx="3168352" cy="1512168"/>
          </a:xfrm>
          <a:prstGeom prst="bentConnector3">
            <a:avLst>
              <a:gd name="adj1" fmla="val -9128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8" grpId="0">
        <p:bldAsOne/>
      </p:bldGraphic>
      <p:bldGraphic spid="9" grpId="0">
        <p:bldAsOne/>
      </p:bldGraphic>
      <p:bldGraphic spid="10" grpId="0">
        <p:bldAsOne/>
      </p:bldGraphic>
      <p:bldGraphic spid="12" grpId="0">
        <p:bldAsOne/>
      </p:bldGraphic>
      <p:bldGraphic spid="1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Co-Op </a:t>
            </a:r>
            <a:r>
              <a:rPr lang="zh-CN" altLang="en-US" dirty="0" smtClean="0"/>
              <a:t>培养方案（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zh-CN" altLang="zh-CN" dirty="0" smtClean="0"/>
              <a:t>对于学校，</a:t>
            </a:r>
            <a:r>
              <a:rPr lang="en-US" altLang="zh-CN" dirty="0" smtClean="0"/>
              <a:t>Co-Op</a:t>
            </a:r>
            <a:r>
              <a:rPr lang="zh-CN" altLang="zh-CN" dirty="0" smtClean="0"/>
              <a:t>提升了毕业生的竞争力</a:t>
            </a:r>
            <a:r>
              <a:rPr lang="zh-CN" altLang="en-US" dirty="0" smtClean="0"/>
              <a:t>，甚至提升了招生吸引力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zh-CN" altLang="zh-CN" dirty="0" smtClean="0"/>
              <a:t>就企业而言，半年的实习期比暑期实习长，稳定性高，且支付实习生的劳动报酬一部分来自合作高校方的资金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zh-CN" altLang="zh-CN" dirty="0" smtClean="0"/>
              <a:t>校方</a:t>
            </a:r>
            <a:r>
              <a:rPr lang="zh-CN" altLang="en-US" dirty="0" smtClean="0"/>
              <a:t>需要实行弹性学制</a:t>
            </a:r>
            <a:r>
              <a:rPr lang="zh-CN" altLang="zh-CN" dirty="0" smtClean="0"/>
              <a:t>，保证</a:t>
            </a:r>
            <a:r>
              <a:rPr lang="en-US" altLang="zh-CN" dirty="0" smtClean="0"/>
              <a:t>Co-Op</a:t>
            </a:r>
            <a:r>
              <a:rPr lang="zh-CN" altLang="zh-CN" dirty="0" smtClean="0"/>
              <a:t>学生既能全职实习，又能足额完成</a:t>
            </a:r>
            <a:r>
              <a:rPr lang="en-US" altLang="zh-CN" dirty="0" smtClean="0"/>
              <a:t>4</a:t>
            </a:r>
            <a:r>
              <a:rPr lang="zh-CN" altLang="zh-CN" dirty="0" smtClean="0"/>
              <a:t>年在校学习。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案例教学（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zh-CN" altLang="zh-CN" dirty="0" smtClean="0"/>
              <a:t>商学院大部分专业授课时运用案例教学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zh-CN" altLang="en-US" dirty="0" smtClean="0"/>
              <a:t>加方</a:t>
            </a:r>
            <a:r>
              <a:rPr lang="zh-CN" altLang="zh-CN" dirty="0" smtClean="0"/>
              <a:t>教授专门向我们演示案例教学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zh-CN" altLang="zh-CN" dirty="0" smtClean="0"/>
              <a:t>成功的案例教学离不开以下关键因素</a:t>
            </a:r>
            <a:r>
              <a:rPr lang="zh-CN" altLang="en-US" dirty="0" smtClean="0"/>
              <a:t>：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1.</a:t>
            </a:r>
            <a:r>
              <a:rPr lang="zh-CN" altLang="zh-CN" sz="2800" dirty="0" smtClean="0"/>
              <a:t>教师在学期开始前对案例的精挑细选；</a:t>
            </a:r>
            <a:r>
              <a:rPr lang="en-US" altLang="zh-CN" sz="2800" dirty="0" smtClean="0"/>
              <a:t/>
            </a:r>
            <a:br>
              <a:rPr lang="en-US" altLang="zh-CN" sz="2800" dirty="0" smtClean="0"/>
            </a:br>
            <a:r>
              <a:rPr lang="en-US" altLang="zh-CN" sz="2800" dirty="0" smtClean="0"/>
              <a:t>2.</a:t>
            </a:r>
            <a:r>
              <a:rPr lang="zh-CN" altLang="zh-CN" sz="2800" dirty="0" smtClean="0"/>
              <a:t>每次案例课程之前布置学生研读案例，思考老师提前设计的问题；</a:t>
            </a:r>
            <a:r>
              <a:rPr lang="en-US" altLang="zh-CN" sz="2800" dirty="0" smtClean="0"/>
              <a:t/>
            </a:r>
            <a:br>
              <a:rPr lang="en-US" altLang="zh-CN" sz="2800" dirty="0" smtClean="0"/>
            </a:br>
            <a:r>
              <a:rPr lang="en-US" altLang="zh-CN" sz="2800" dirty="0" smtClean="0"/>
              <a:t>3.</a:t>
            </a:r>
            <a:r>
              <a:rPr lang="zh-CN" altLang="zh-CN" sz="2800" dirty="0" smtClean="0"/>
              <a:t>课堂上掌握讨论的节奏与方向；</a:t>
            </a:r>
            <a:r>
              <a:rPr lang="en-US" altLang="zh-CN" sz="2800" dirty="0" smtClean="0"/>
              <a:t/>
            </a:r>
            <a:br>
              <a:rPr lang="en-US" altLang="zh-CN" sz="2800" dirty="0" smtClean="0"/>
            </a:br>
            <a:r>
              <a:rPr lang="en-US" altLang="zh-CN" sz="2800" dirty="0" smtClean="0"/>
              <a:t>4.</a:t>
            </a:r>
            <a:r>
              <a:rPr lang="zh-CN" altLang="zh-CN" sz="2800" dirty="0" smtClean="0"/>
              <a:t>结合实际考察学生对案例的理解以及从中获得的技能。</a:t>
            </a:r>
            <a:endParaRPr lang="en-US" altLang="zh-CN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案例教学（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  <a:buNone/>
            </a:pPr>
            <a:r>
              <a:rPr lang="zh-CN" altLang="en-US" dirty="0" smtClean="0"/>
              <a:t>案例教学在国内实施的挑战：</a:t>
            </a:r>
            <a:endParaRPr lang="en-US" altLang="zh-CN" dirty="0" smtClean="0"/>
          </a:p>
          <a:p>
            <a:pPr>
              <a:spcAft>
                <a:spcPts val="2400"/>
              </a:spcAft>
              <a:buFont typeface="Wingdings" pitchFamily="2" charset="2"/>
              <a:buChar char="Ø"/>
            </a:pPr>
            <a:r>
              <a:rPr lang="zh-CN" altLang="zh-CN" dirty="0" smtClean="0"/>
              <a:t>教师需要具备相关经验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>
              <a:spcAft>
                <a:spcPts val="2400"/>
              </a:spcAft>
              <a:buFont typeface="Wingdings" pitchFamily="2" charset="2"/>
              <a:buChar char="Ø"/>
            </a:pPr>
            <a:r>
              <a:rPr lang="zh-CN" altLang="zh-CN" dirty="0" smtClean="0"/>
              <a:t>购买案例费用昂贵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>
              <a:spcAft>
                <a:spcPts val="2400"/>
              </a:spcAft>
              <a:buFont typeface="Wingdings" pitchFamily="2" charset="2"/>
              <a:buChar char="Ø"/>
            </a:pPr>
            <a:r>
              <a:rPr lang="zh-CN" altLang="zh-CN" dirty="0" smtClean="0"/>
              <a:t>自己撰写案例不现实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246</Words>
  <Application>Microsoft Office PowerPoint</Application>
  <PresentationFormat>全屏显示(4:3)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教学与实践相结合 ---加拿大商学院的成功经验</vt:lpstr>
      <vt:lpstr>Co-Op 培养方案（1）</vt:lpstr>
      <vt:lpstr>Co-Op 培养方案（2）</vt:lpstr>
      <vt:lpstr>Co-Op 培养方案（3）</vt:lpstr>
      <vt:lpstr>案例教学（1）</vt:lpstr>
      <vt:lpstr>案例教学（2）</vt:lpstr>
    </vt:vector>
  </TitlesOfParts>
  <Company>CUFE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Co-Op 培养方案</dc:title>
  <dc:creator>Feng Guo</dc:creator>
  <cp:lastModifiedBy>gfkevin</cp:lastModifiedBy>
  <cp:revision>10</cp:revision>
  <dcterms:created xsi:type="dcterms:W3CDTF">2015-09-07T04:03:26Z</dcterms:created>
  <dcterms:modified xsi:type="dcterms:W3CDTF">2015-09-20T13:34:45Z</dcterms:modified>
</cp:coreProperties>
</file>